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2" r:id="rId1"/>
  </p:sldMasterIdLst>
  <p:notesMasterIdLst>
    <p:notesMasterId r:id="rId63"/>
  </p:notesMasterIdLst>
  <p:handoutMasterIdLst>
    <p:handoutMasterId r:id="rId64"/>
  </p:handoutMasterIdLst>
  <p:sldIdLst>
    <p:sldId id="874" r:id="rId2"/>
    <p:sldId id="1462" r:id="rId3"/>
    <p:sldId id="1456" r:id="rId4"/>
    <p:sldId id="983" r:id="rId5"/>
    <p:sldId id="1522" r:id="rId6"/>
    <p:sldId id="1518" r:id="rId7"/>
    <p:sldId id="1520" r:id="rId8"/>
    <p:sldId id="966" r:id="rId9"/>
    <p:sldId id="1469" r:id="rId10"/>
    <p:sldId id="1472" r:id="rId11"/>
    <p:sldId id="1473" r:id="rId12"/>
    <p:sldId id="1474" r:id="rId13"/>
    <p:sldId id="1476" r:id="rId14"/>
    <p:sldId id="1475" r:id="rId15"/>
    <p:sldId id="1478" r:id="rId16"/>
    <p:sldId id="1470" r:id="rId17"/>
    <p:sldId id="1479" r:id="rId18"/>
    <p:sldId id="1480" r:id="rId19"/>
    <p:sldId id="1481" r:id="rId20"/>
    <p:sldId id="1482" r:id="rId21"/>
    <p:sldId id="969" r:id="rId22"/>
    <p:sldId id="1483" r:id="rId23"/>
    <p:sldId id="1484" r:id="rId24"/>
    <p:sldId id="1485" r:id="rId25"/>
    <p:sldId id="1486" r:id="rId26"/>
    <p:sldId id="1487" r:id="rId27"/>
    <p:sldId id="1493" r:id="rId28"/>
    <p:sldId id="1495" r:id="rId29"/>
    <p:sldId id="1496" r:id="rId30"/>
    <p:sldId id="1498" r:id="rId31"/>
    <p:sldId id="981" r:id="rId32"/>
    <p:sldId id="1492" r:id="rId33"/>
    <p:sldId id="1488" r:id="rId34"/>
    <p:sldId id="1489" r:id="rId35"/>
    <p:sldId id="1490" r:id="rId36"/>
    <p:sldId id="1491" r:id="rId37"/>
    <p:sldId id="968" r:id="rId38"/>
    <p:sldId id="1515" r:id="rId39"/>
    <p:sldId id="1512" r:id="rId40"/>
    <p:sldId id="1516" r:id="rId41"/>
    <p:sldId id="1517" r:id="rId42"/>
    <p:sldId id="972" r:id="rId43"/>
    <p:sldId id="1499" r:id="rId44"/>
    <p:sldId id="1500" r:id="rId45"/>
    <p:sldId id="1501" r:id="rId46"/>
    <p:sldId id="1521" r:id="rId47"/>
    <p:sldId id="1502" r:id="rId48"/>
    <p:sldId id="1503" r:id="rId49"/>
    <p:sldId id="1504" r:id="rId50"/>
    <p:sldId id="1466" r:id="rId51"/>
    <p:sldId id="1465" r:id="rId52"/>
    <p:sldId id="1468" r:id="rId53"/>
    <p:sldId id="1505" r:id="rId54"/>
    <p:sldId id="1523" r:id="rId55"/>
    <p:sldId id="1506" r:id="rId56"/>
    <p:sldId id="1508" r:id="rId57"/>
    <p:sldId id="1509" r:id="rId58"/>
    <p:sldId id="1510" r:id="rId59"/>
    <p:sldId id="1511" r:id="rId60"/>
    <p:sldId id="284" r:id="rId61"/>
    <p:sldId id="878" r:id="rId62"/>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宋体" charset="-122"/>
        <a:ea typeface="宋体" charset="-122"/>
        <a:cs typeface="+mn-cs"/>
      </a:defRPr>
    </a:lvl1pPr>
    <a:lvl2pPr marL="457200" algn="l" rtl="0" fontAlgn="base">
      <a:spcBef>
        <a:spcPct val="0"/>
      </a:spcBef>
      <a:spcAft>
        <a:spcPct val="0"/>
      </a:spcAft>
      <a:defRPr sz="2000" kern="1200">
        <a:solidFill>
          <a:schemeClr val="tx1"/>
        </a:solidFill>
        <a:latin typeface="宋体" charset="-122"/>
        <a:ea typeface="宋体" charset="-122"/>
        <a:cs typeface="+mn-cs"/>
      </a:defRPr>
    </a:lvl2pPr>
    <a:lvl3pPr marL="914400" algn="l" rtl="0" fontAlgn="base">
      <a:spcBef>
        <a:spcPct val="0"/>
      </a:spcBef>
      <a:spcAft>
        <a:spcPct val="0"/>
      </a:spcAft>
      <a:defRPr sz="2000" kern="1200">
        <a:solidFill>
          <a:schemeClr val="tx1"/>
        </a:solidFill>
        <a:latin typeface="宋体" charset="-122"/>
        <a:ea typeface="宋体" charset="-122"/>
        <a:cs typeface="+mn-cs"/>
      </a:defRPr>
    </a:lvl3pPr>
    <a:lvl4pPr marL="1371600" algn="l" rtl="0" fontAlgn="base">
      <a:spcBef>
        <a:spcPct val="0"/>
      </a:spcBef>
      <a:spcAft>
        <a:spcPct val="0"/>
      </a:spcAft>
      <a:defRPr sz="2000" kern="1200">
        <a:solidFill>
          <a:schemeClr val="tx1"/>
        </a:solidFill>
        <a:latin typeface="宋体" charset="-122"/>
        <a:ea typeface="宋体" charset="-122"/>
        <a:cs typeface="+mn-cs"/>
      </a:defRPr>
    </a:lvl4pPr>
    <a:lvl5pPr marL="1828800" algn="l" rtl="0" fontAlgn="base">
      <a:spcBef>
        <a:spcPct val="0"/>
      </a:spcBef>
      <a:spcAft>
        <a:spcPct val="0"/>
      </a:spcAft>
      <a:defRPr sz="2000" kern="1200">
        <a:solidFill>
          <a:schemeClr val="tx1"/>
        </a:solidFill>
        <a:latin typeface="宋体" charset="-122"/>
        <a:ea typeface="宋体" charset="-122"/>
        <a:cs typeface="+mn-cs"/>
      </a:defRPr>
    </a:lvl5pPr>
    <a:lvl6pPr marL="2286000" algn="l" defTabSz="914400" rtl="0" eaLnBrk="1" latinLnBrk="0" hangingPunct="1">
      <a:defRPr sz="2000" kern="1200">
        <a:solidFill>
          <a:schemeClr val="tx1"/>
        </a:solidFill>
        <a:latin typeface="宋体" charset="-122"/>
        <a:ea typeface="宋体" charset="-122"/>
        <a:cs typeface="+mn-cs"/>
      </a:defRPr>
    </a:lvl6pPr>
    <a:lvl7pPr marL="2743200" algn="l" defTabSz="914400" rtl="0" eaLnBrk="1" latinLnBrk="0" hangingPunct="1">
      <a:defRPr sz="2000" kern="1200">
        <a:solidFill>
          <a:schemeClr val="tx1"/>
        </a:solidFill>
        <a:latin typeface="宋体" charset="-122"/>
        <a:ea typeface="宋体" charset="-122"/>
        <a:cs typeface="+mn-cs"/>
      </a:defRPr>
    </a:lvl7pPr>
    <a:lvl8pPr marL="3200400" algn="l" defTabSz="914400" rtl="0" eaLnBrk="1" latinLnBrk="0" hangingPunct="1">
      <a:defRPr sz="2000" kern="1200">
        <a:solidFill>
          <a:schemeClr val="tx1"/>
        </a:solidFill>
        <a:latin typeface="宋体" charset="-122"/>
        <a:ea typeface="宋体" charset="-122"/>
        <a:cs typeface="+mn-cs"/>
      </a:defRPr>
    </a:lvl8pPr>
    <a:lvl9pPr marL="3657600" algn="l" defTabSz="914400" rtl="0" eaLnBrk="1" latinLnBrk="0" hangingPunct="1">
      <a:defRPr sz="2000" kern="1200">
        <a:solidFill>
          <a:schemeClr val="tx1"/>
        </a:solidFill>
        <a:latin typeface="宋体" charset="-122"/>
        <a:ea typeface="宋体" charset="-122"/>
        <a:cs typeface="+mn-cs"/>
      </a:defRPr>
    </a:lvl9pPr>
  </p:defaultTextStyle>
  <p:extLst>
    <p:ext uri="{EFAFB233-063F-42B5-8137-9DF3F51BA10A}">
      <p15:sldGuideLst xmlns="" xmlns:p15="http://schemas.microsoft.com/office/powerpoint/2012/main">
        <p15:guide id="1" orient="horz" pos="4156">
          <p15:clr>
            <a:srgbClr val="A4A3A4"/>
          </p15:clr>
        </p15:guide>
        <p15:guide id="2" pos="347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5CD"/>
    <a:srgbClr val="FFFFFF"/>
    <a:srgbClr val="558ED5"/>
    <a:srgbClr val="FFFF00"/>
    <a:srgbClr val="FF6600"/>
    <a:srgbClr val="FFCC99"/>
    <a:srgbClr val="FF9900"/>
    <a:srgbClr val="002C59"/>
    <a:srgbClr val="005092"/>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6" autoAdjust="0"/>
    <p:restoredTop sz="74435" autoAdjust="0"/>
  </p:normalViewPr>
  <p:slideViewPr>
    <p:cSldViewPr>
      <p:cViewPr varScale="1">
        <p:scale>
          <a:sx n="71" d="100"/>
          <a:sy n="71" d="100"/>
        </p:scale>
        <p:origin x="-1326" y="-96"/>
      </p:cViewPr>
      <p:guideLst>
        <p:guide orient="horz" pos="4156"/>
        <p:guide pos="347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66" d="100"/>
        <a:sy n="66" d="100"/>
      </p:scale>
      <p:origin x="0" y="300"/>
    </p:cViewPr>
  </p:sorterViewPr>
  <p:notesViewPr>
    <p:cSldViewPr>
      <p:cViewPr varScale="1">
        <p:scale>
          <a:sx n="67" d="100"/>
          <a:sy n="67" d="100"/>
        </p:scale>
        <p:origin x="312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F374D668-D138-4503-8038-BF417F930298}" type="slidenum">
              <a:rPr lang="en-US" altLang="zh-CN"/>
              <a:pPr>
                <a:defRPr/>
              </a:pPr>
              <a:t>‹#›</a:t>
            </a:fld>
            <a:endParaRPr lang="en-US" altLang="zh-CN" dirty="0"/>
          </a:p>
        </p:txBody>
      </p:sp>
    </p:spTree>
    <p:extLst>
      <p:ext uri="{BB962C8B-B14F-4D97-AF65-F5344CB8AC3E}">
        <p14:creationId xmlns:p14="http://schemas.microsoft.com/office/powerpoint/2010/main" val="281434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ea typeface="宋体" pitchFamily="2" charset="-122"/>
              </a:defRPr>
            </a:lvl1pPr>
          </a:lstStyle>
          <a:p>
            <a:pPr>
              <a:defRPr/>
            </a:pPr>
            <a:endParaRPr lang="en-US" altLang="zh-CN"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ea typeface="宋体" pitchFamily="2" charset="-122"/>
              </a:defRPr>
            </a:lvl1pPr>
          </a:lstStyle>
          <a:p>
            <a:pPr>
              <a:defRPr/>
            </a:pPr>
            <a:fld id="{447C3CA4-1A3F-43E3-944D-8257F97CD276}" type="slidenum">
              <a:rPr lang="en-US" altLang="zh-CN"/>
              <a:pPr>
                <a:defRPr/>
              </a:pPr>
              <a:t>‹#›</a:t>
            </a:fld>
            <a:endParaRPr lang="en-US" altLang="zh-CN" dirty="0"/>
          </a:p>
        </p:txBody>
      </p:sp>
    </p:spTree>
    <p:extLst>
      <p:ext uri="{BB962C8B-B14F-4D97-AF65-F5344CB8AC3E}">
        <p14:creationId xmlns:p14="http://schemas.microsoft.com/office/powerpoint/2010/main" val="86122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939390"/>
          </a:xfrm>
          <a:prstGeom prst="rect">
            <a:avLst/>
          </a:prstGeom>
        </p:spPr>
      </p:pic>
      <p:pic>
        <p:nvPicPr>
          <p:cNvPr id="21" name="图片 20" descr="20120325大品牌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7341" y="548736"/>
            <a:ext cx="2025099" cy="504000"/>
          </a:xfrm>
          <a:prstGeom prst="rect">
            <a:avLst/>
          </a:prstGeom>
        </p:spPr>
      </p:pic>
      <p:sp>
        <p:nvSpPr>
          <p:cNvPr id="2" name="标题 1"/>
          <p:cNvSpPr>
            <a:spLocks noGrp="1"/>
          </p:cNvSpPr>
          <p:nvPr>
            <p:ph type="ctrTitle"/>
          </p:nvPr>
        </p:nvSpPr>
        <p:spPr>
          <a:xfrm>
            <a:off x="760040" y="1412776"/>
            <a:ext cx="7772400" cy="1143352"/>
          </a:xfrm>
          <a:prstGeom prst="rect">
            <a:avLst/>
          </a:prstGeom>
        </p:spPr>
        <p:txBody>
          <a:bodyPr>
            <a:normAutofit/>
          </a:bodyPr>
          <a:lstStyle>
            <a:lvl1pPr algn="l">
              <a:defRPr lang="zh-CN" altLang="en-US" sz="4000" b="1" i="0" kern="1200" dirty="0">
                <a:solidFill>
                  <a:srgbClr val="00549A"/>
                </a:solidFill>
                <a:latin typeface="Arial Black" pitchFamily="34" charset="0"/>
                <a:ea typeface="微软雅黑" pitchFamily="34" charset="-122"/>
                <a:cs typeface="微软雅黑"/>
              </a:defRPr>
            </a:lvl1pPr>
          </a:lstStyle>
          <a:p>
            <a:r>
              <a:rPr kumimoji="1" lang="zh-CN" altLang="en-US"/>
              <a:t>单击此处编辑母版标题样式</a:t>
            </a:r>
            <a:endParaRPr kumimoji="1" lang="zh-CN" altLang="en-US" dirty="0"/>
          </a:p>
        </p:txBody>
      </p:sp>
      <p:sp>
        <p:nvSpPr>
          <p:cNvPr id="3" name="副标题 2"/>
          <p:cNvSpPr>
            <a:spLocks noGrp="1"/>
          </p:cNvSpPr>
          <p:nvPr>
            <p:ph type="subTitle" idx="1"/>
          </p:nvPr>
        </p:nvSpPr>
        <p:spPr>
          <a:xfrm>
            <a:off x="4572000" y="2708920"/>
            <a:ext cx="3960441" cy="1363501"/>
          </a:xfrm>
          <a:prstGeom prst="rect">
            <a:avLst/>
          </a:prstGeom>
        </p:spPr>
        <p:txBody>
          <a:bodyPr>
            <a:normAutofit/>
          </a:bodyPr>
          <a:lstStyle>
            <a:lvl1pPr marL="342900" indent="-342900" algn="l" rtl="0" eaLnBrk="0" fontAlgn="base" hangingPunct="0">
              <a:spcBef>
                <a:spcPct val="20000"/>
              </a:spcBef>
              <a:spcAft>
                <a:spcPct val="0"/>
              </a:spcAft>
              <a:buClr>
                <a:srgbClr val="003399"/>
              </a:buClr>
              <a:buSzPct val="80000"/>
              <a:buFont typeface="Wingdings" pitchFamily="2" charset="2"/>
              <a:buNone/>
              <a:defRPr lang="zh-CN" altLang="en-US" sz="2200" kern="1200" dirty="0">
                <a:solidFill>
                  <a:schemeClr val="tx1"/>
                </a:solidFill>
                <a:latin typeface="黑体" pitchFamily="2"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endParaRPr kumimoji="1" lang="zh-CN" altLang="en-US" dirty="0"/>
          </a:p>
        </p:txBody>
      </p:sp>
      <p:sp>
        <p:nvSpPr>
          <p:cNvPr id="9" name="Rectangle 37"/>
          <p:cNvSpPr>
            <a:spLocks/>
          </p:cNvSpPr>
          <p:nvPr userDrawn="1"/>
        </p:nvSpPr>
        <p:spPr bwMode="auto">
          <a:xfrm>
            <a:off x="395536" y="6248630"/>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10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1000" b="0" i="0" spc="0" baseline="0" dirty="0">
                <a:solidFill>
                  <a:srgbClr val="4D4D4D"/>
                </a:solidFill>
                <a:latin typeface="微软雅黑" pitchFamily="34" charset="-122"/>
                <a:ea typeface="微软雅黑" pitchFamily="34" charset="-122"/>
                <a:cs typeface="微软雅黑"/>
                <a:sym typeface="Helvetica Neue" charset="0"/>
              </a:rPr>
              <a:t>©1993-2018</a:t>
            </a:r>
            <a:r>
              <a:rPr lang="zh-CN" altLang="en-US" sz="1000" b="0" i="0" spc="0" baseline="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sp>
        <p:nvSpPr>
          <p:cNvPr id="13" name="Text Box 2"/>
          <p:cNvSpPr txBox="1">
            <a:spLocks noChangeArrowheads="1"/>
          </p:cNvSpPr>
          <p:nvPr userDrawn="1"/>
        </p:nvSpPr>
        <p:spPr bwMode="auto">
          <a:xfrm>
            <a:off x="7342063" y="6311486"/>
            <a:ext cx="1622425" cy="332115"/>
          </a:xfrm>
          <a:prstGeom prst="rect">
            <a:avLst/>
          </a:prstGeom>
          <a:noFill/>
          <a:ln w="9525">
            <a:noFill/>
            <a:miter lim="800000"/>
            <a:headEnd/>
            <a:tailEnd/>
          </a:ln>
        </p:spPr>
        <p:txBody>
          <a:bodyPr lIns="74295" tIns="8890" rIns="74295" bIns="8890" anchor="ctr"/>
          <a:lstStyle/>
          <a:p>
            <a:pPr algn="ctr">
              <a:lnSpc>
                <a:spcPts val="1400"/>
              </a:lnSpc>
            </a:pPr>
            <a:r>
              <a:rPr lang="zh-CN" altLang="en-US" sz="1000" b="0" i="0" kern="1200" spc="0" baseline="0" dirty="0">
                <a:solidFill>
                  <a:srgbClr val="4D4D4D"/>
                </a:solidFill>
                <a:latin typeface="微软雅黑" pitchFamily="34" charset="-122"/>
                <a:ea typeface="微软雅黑" pitchFamily="34" charset="-122"/>
                <a:cs typeface="微软雅黑"/>
              </a:rPr>
              <a:t>①绝密信息 严禁泄露</a:t>
            </a:r>
            <a:endParaRPr lang="zh-CN" altLang="zh-CN" sz="1000" b="0" i="0" kern="1200" spc="0" baseline="0" dirty="0">
              <a:solidFill>
                <a:srgbClr val="4D4D4D"/>
              </a:solidFill>
              <a:latin typeface="微软雅黑" pitchFamily="34" charset="-122"/>
              <a:ea typeface="微软雅黑" pitchFamily="34" charset="-122"/>
              <a:cs typeface="微软雅黑"/>
            </a:endParaRPr>
          </a:p>
        </p:txBody>
      </p:sp>
      <p:grpSp>
        <p:nvGrpSpPr>
          <p:cNvPr id="8" name="组合 7"/>
          <p:cNvGrpSpPr/>
          <p:nvPr userDrawn="1"/>
        </p:nvGrpSpPr>
        <p:grpSpPr>
          <a:xfrm>
            <a:off x="-619088" y="3654558"/>
            <a:ext cx="7125380" cy="3478782"/>
            <a:chOff x="505381" y="2383436"/>
            <a:chExt cx="4502228" cy="2198096"/>
          </a:xfrm>
        </p:grpSpPr>
        <p:pic>
          <p:nvPicPr>
            <p:cNvPr id="10" name="Picture 2" descr="C:\Users\yibo_wang\Desktop\素材\閲戣澏PPT姣嶇増瑙嗚鍏冪礌\灏忔柟鐮栦晶瑙嗗浘\PPT C-orange.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05381" y="2458968"/>
              <a:ext cx="2122564" cy="21225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K:\201203盛世确认可用输出\PPT\素材\玻璃砖素材\PPT C Lego.png"/>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2029084" y="2383436"/>
              <a:ext cx="2978525" cy="21512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904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95288" y="989298"/>
            <a:ext cx="8334920" cy="5136868"/>
          </a:xfrm>
          <a:prstGeom prst="rect">
            <a:avLst/>
          </a:prstGeom>
        </p:spPr>
        <p:txBody>
          <a:bodyPr>
            <a:normAutofit/>
          </a:bodyPr>
          <a:lstStyle>
            <a:lvl1pPr marL="342900" indent="-342900">
              <a:buSzPct val="100000"/>
              <a:buFontTx/>
              <a:buBlip>
                <a:blip r:embed="rId2"/>
              </a:buBlip>
              <a:defRPr sz="2400" b="0" i="0">
                <a:solidFill>
                  <a:schemeClr val="tx1">
                    <a:lumMod val="85000"/>
                    <a:lumOff val="15000"/>
                  </a:schemeClr>
                </a:solidFill>
                <a:latin typeface="微软雅黑"/>
                <a:ea typeface="微软雅黑"/>
                <a:cs typeface="微软雅黑"/>
              </a:defRPr>
            </a:lvl1pPr>
            <a:lvl2pPr>
              <a:defRPr sz="2000" b="0" i="0">
                <a:solidFill>
                  <a:schemeClr val="tx1">
                    <a:lumMod val="85000"/>
                    <a:lumOff val="15000"/>
                  </a:schemeClr>
                </a:solidFill>
                <a:latin typeface="微软雅黑"/>
                <a:ea typeface="微软雅黑"/>
                <a:cs typeface="微软雅黑"/>
              </a:defRPr>
            </a:lvl2pPr>
            <a:lvl3pPr>
              <a:defRPr sz="1800" b="0" i="0">
                <a:solidFill>
                  <a:schemeClr val="tx1">
                    <a:lumMod val="85000"/>
                    <a:lumOff val="15000"/>
                  </a:schemeClr>
                </a:solidFill>
                <a:latin typeface="微软雅黑"/>
                <a:ea typeface="微软雅黑"/>
                <a:cs typeface="微软雅黑"/>
              </a:defRPr>
            </a:lvl3pPr>
            <a:lvl4pPr>
              <a:defRPr sz="1600" b="0" i="0">
                <a:solidFill>
                  <a:schemeClr val="tx1">
                    <a:lumMod val="85000"/>
                    <a:lumOff val="15000"/>
                  </a:schemeClr>
                </a:solidFill>
                <a:latin typeface="微软雅黑"/>
                <a:ea typeface="微软雅黑"/>
                <a:cs typeface="微软雅黑"/>
              </a:defRPr>
            </a:lvl4pPr>
            <a:lvl5pPr>
              <a:defRPr sz="1600" b="0" i="0">
                <a:solidFill>
                  <a:schemeClr val="tx1">
                    <a:lumMod val="85000"/>
                    <a:lumOff val="15000"/>
                  </a:schemeClr>
                </a:solidFill>
                <a:latin typeface="微软雅黑"/>
                <a:ea typeface="微软雅黑"/>
                <a:cs typeface="微软雅黑"/>
              </a:defRPr>
            </a:lvl5pPr>
          </a:lstStyle>
          <a:p>
            <a:pPr lvl="0"/>
            <a:r>
              <a:rPr kumimoji="1" lang="zh-CN" altLang="en-US"/>
              <a:t>单击此处编辑母版文本样式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endParaRPr kumimoji="1" lang="zh-CN" altLang="en-US" dirty="0"/>
          </a:p>
        </p:txBody>
      </p:sp>
      <p:sp>
        <p:nvSpPr>
          <p:cNvPr id="2" name="标题 1"/>
          <p:cNvSpPr>
            <a:spLocks noGrp="1"/>
          </p:cNvSpPr>
          <p:nvPr>
            <p:ph type="title"/>
          </p:nvPr>
        </p:nvSpPr>
        <p:spPr>
          <a:xfrm>
            <a:off x="395288" y="0"/>
            <a:ext cx="6697662" cy="620688"/>
          </a:xfrm>
          <a:prstGeom prst="rect">
            <a:avLst/>
          </a:prstGeom>
        </p:spPr>
        <p:txBody>
          <a:bodyPr>
            <a:normAutofit/>
          </a:bodyPr>
          <a:lstStyle>
            <a:lvl1pPr algn="l">
              <a:defRPr sz="2800" b="0" i="0">
                <a:latin typeface="微软雅黑"/>
                <a:ea typeface="微软雅黑"/>
                <a:cs typeface="微软雅黑"/>
              </a:defRPr>
            </a:lvl1pPr>
          </a:lstStyle>
          <a:p>
            <a:r>
              <a:rPr kumimoji="1" lang="zh-CN" altLang="en-US"/>
              <a:t>单击此处编辑母版标题样式</a:t>
            </a:r>
            <a:endParaRPr kumimoji="1" lang="zh-CN" altLang="en-US" dirty="0"/>
          </a:p>
        </p:txBody>
      </p:sp>
      <p:sp>
        <p:nvSpPr>
          <p:cNvPr id="30" name="TextBox 29"/>
          <p:cNvSpPr txBox="1"/>
          <p:nvPr userDrawn="1"/>
        </p:nvSpPr>
        <p:spPr>
          <a:xfrm>
            <a:off x="8316416" y="6495147"/>
            <a:ext cx="827584" cy="246221"/>
          </a:xfrm>
          <a:prstGeom prst="rect">
            <a:avLst/>
          </a:prstGeom>
          <a:noFill/>
        </p:spPr>
        <p:txBody>
          <a:bodyPr wrap="square" rtlCol="0">
            <a:spAutoFit/>
          </a:bodyPr>
          <a:lstStyle/>
          <a:p>
            <a:pPr algn="l" rtl="0" fontAlgn="base">
              <a:spcBef>
                <a:spcPct val="0"/>
              </a:spcBef>
              <a:spcAft>
                <a:spcPct val="0"/>
              </a:spcAft>
            </a:pPr>
            <a:r>
              <a:rPr lang="en-US" altLang="zh-CN" sz="1000" b="1" kern="1200" dirty="0">
                <a:solidFill>
                  <a:schemeClr val="tx1">
                    <a:tint val="75000"/>
                  </a:schemeClr>
                </a:solidFill>
                <a:latin typeface="微软雅黑" pitchFamily="34" charset="-122"/>
                <a:ea typeface="微软雅黑" pitchFamily="34" charset="-122"/>
                <a:cs typeface="+mn-cs"/>
              </a:rPr>
              <a:t>P</a:t>
            </a:r>
            <a:fld id="{86D96E20-6CD8-4124-AA34-22E3F318D923}" type="slidenum">
              <a:rPr lang="en-US" altLang="zh-CN" sz="1000" b="1" kern="1200" smtClean="0">
                <a:solidFill>
                  <a:schemeClr val="tx1">
                    <a:tint val="75000"/>
                  </a:schemeClr>
                </a:solidFill>
                <a:latin typeface="微软雅黑" pitchFamily="34" charset="-122"/>
                <a:ea typeface="微软雅黑" pitchFamily="34" charset="-122"/>
                <a:cs typeface="+mn-cs"/>
              </a:rPr>
              <a:pPr algn="l" rtl="0" fontAlgn="base">
                <a:spcBef>
                  <a:spcPct val="0"/>
                </a:spcBef>
                <a:spcAft>
                  <a:spcPct val="0"/>
                </a:spcAft>
              </a:pPr>
              <a:t>‹#›</a:t>
            </a:fld>
            <a:endParaRPr lang="zh-CN" altLang="en-US" sz="1000" b="1" kern="1200" dirty="0">
              <a:solidFill>
                <a:schemeClr val="tx1">
                  <a:tint val="75000"/>
                </a:schemeClr>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0060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939390"/>
          </a:xfrm>
          <a:prstGeom prst="rect">
            <a:avLst/>
          </a:prstGeom>
        </p:spPr>
      </p:pic>
      <p:pic>
        <p:nvPicPr>
          <p:cNvPr id="17" name="图片 16" descr="20120325大品牌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7341" y="548736"/>
            <a:ext cx="2025099" cy="504000"/>
          </a:xfrm>
          <a:prstGeom prst="rect">
            <a:avLst/>
          </a:prstGeom>
        </p:spPr>
      </p:pic>
      <p:sp>
        <p:nvSpPr>
          <p:cNvPr id="6" name="Rectangle 4"/>
          <p:cNvSpPr>
            <a:spLocks/>
          </p:cNvSpPr>
          <p:nvPr/>
        </p:nvSpPr>
        <p:spPr bwMode="auto">
          <a:xfrm>
            <a:off x="4593573" y="1730148"/>
            <a:ext cx="1811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CN" sz="4800" dirty="0">
                <a:solidFill>
                  <a:schemeClr val="tx1">
                    <a:lumMod val="75000"/>
                    <a:lumOff val="25000"/>
                  </a:schemeClr>
                </a:solidFill>
                <a:latin typeface="Goudy Old Style" pitchFamily="18" charset="0"/>
                <a:ea typeface="宋体" charset="0"/>
                <a:cs typeface="Helvetica Neue UltraLight" charset="0"/>
                <a:sym typeface="Helvetica Neue UltraLight" charset="0"/>
              </a:rPr>
              <a:t>Thanks</a:t>
            </a:r>
          </a:p>
        </p:txBody>
      </p:sp>
      <p:sp>
        <p:nvSpPr>
          <p:cNvPr id="7" name="Rectangle 5"/>
          <p:cNvSpPr>
            <a:spLocks/>
          </p:cNvSpPr>
          <p:nvPr/>
        </p:nvSpPr>
        <p:spPr bwMode="auto">
          <a:xfrm>
            <a:off x="4122695" y="2658003"/>
            <a:ext cx="102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1800" dirty="0">
                <a:solidFill>
                  <a:schemeClr val="tx1">
                    <a:lumMod val="75000"/>
                    <a:lumOff val="25000"/>
                  </a:schemeClr>
                </a:solidFill>
                <a:latin typeface="Arial Narrow" charset="0"/>
                <a:ea typeface="宋体" charset="0"/>
                <a:cs typeface="Arial Narrow" charset="0"/>
                <a:sym typeface="Arial Narrow" charset="0"/>
              </a:rPr>
              <a:t>terima kasih</a:t>
            </a:r>
          </a:p>
        </p:txBody>
      </p:sp>
      <p:sp>
        <p:nvSpPr>
          <p:cNvPr id="8" name="Rectangle 6"/>
          <p:cNvSpPr>
            <a:spLocks/>
          </p:cNvSpPr>
          <p:nvPr/>
        </p:nvSpPr>
        <p:spPr bwMode="auto">
          <a:xfrm>
            <a:off x="3563888" y="1484784"/>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3600" dirty="0">
                <a:solidFill>
                  <a:schemeClr val="tx1">
                    <a:lumMod val="75000"/>
                    <a:lumOff val="25000"/>
                  </a:schemeClr>
                </a:solidFill>
                <a:latin typeface="Arial" charset="0"/>
                <a:sym typeface="Arial" charset="0"/>
              </a:rPr>
              <a:t>感謝</a:t>
            </a:r>
          </a:p>
        </p:txBody>
      </p:sp>
      <p:sp>
        <p:nvSpPr>
          <p:cNvPr id="9" name="Rectangle 7"/>
          <p:cNvSpPr>
            <a:spLocks/>
          </p:cNvSpPr>
          <p:nvPr/>
        </p:nvSpPr>
        <p:spPr bwMode="auto">
          <a:xfrm>
            <a:off x="5271191" y="2611833"/>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4800" dirty="0">
                <a:solidFill>
                  <a:schemeClr val="tx1">
                    <a:lumMod val="75000"/>
                    <a:lumOff val="25000"/>
                  </a:schemeClr>
                </a:solidFill>
                <a:latin typeface="微软雅黑" pitchFamily="34" charset="-122"/>
                <a:ea typeface="微软雅黑" pitchFamily="34" charset="-122"/>
                <a:cs typeface="Microsoft YaHei Bold" charset="0"/>
                <a:sym typeface="Microsoft YaHei Bold" charset="0"/>
              </a:rPr>
              <a:t>谢谢</a:t>
            </a:r>
          </a:p>
        </p:txBody>
      </p:sp>
      <p:sp>
        <p:nvSpPr>
          <p:cNvPr id="10" name="Rectangle 8"/>
          <p:cNvSpPr>
            <a:spLocks/>
          </p:cNvSpPr>
          <p:nvPr/>
        </p:nvSpPr>
        <p:spPr bwMode="auto">
          <a:xfrm>
            <a:off x="5476375" y="1514127"/>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1600" dirty="0">
                <a:solidFill>
                  <a:schemeClr val="tx1">
                    <a:lumMod val="75000"/>
                    <a:lumOff val="25000"/>
                  </a:schemeClr>
                </a:solidFill>
                <a:latin typeface="Arial" charset="0"/>
                <a:sym typeface="Arial" charset="0"/>
              </a:rPr>
              <a:t>ありがとう</a:t>
            </a:r>
          </a:p>
        </p:txBody>
      </p:sp>
      <p:sp>
        <p:nvSpPr>
          <p:cNvPr id="11" name="Rectangle 9"/>
          <p:cNvSpPr>
            <a:spLocks/>
          </p:cNvSpPr>
          <p:nvPr/>
        </p:nvSpPr>
        <p:spPr bwMode="auto">
          <a:xfrm>
            <a:off x="3563894" y="2243458"/>
            <a:ext cx="851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2000" dirty="0">
                <a:solidFill>
                  <a:schemeClr val="tx1">
                    <a:lumMod val="75000"/>
                    <a:lumOff val="25000"/>
                  </a:schemeClr>
                </a:solidFill>
                <a:latin typeface="Arial" charset="0"/>
                <a:ea typeface="宋体" charset="0"/>
                <a:cs typeface="Thonburi" charset="0"/>
                <a:sym typeface="Arial" charset="0"/>
              </a:rPr>
              <a:t>ขอบคุณ</a:t>
            </a:r>
          </a:p>
        </p:txBody>
      </p:sp>
      <p:sp>
        <p:nvSpPr>
          <p:cNvPr id="18" name="Rectangle 37"/>
          <p:cNvSpPr>
            <a:spLocks/>
          </p:cNvSpPr>
          <p:nvPr userDrawn="1"/>
        </p:nvSpPr>
        <p:spPr bwMode="auto">
          <a:xfrm>
            <a:off x="395536" y="6248630"/>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10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1000" b="0" i="0" spc="0" baseline="0" dirty="0">
                <a:solidFill>
                  <a:srgbClr val="4D4D4D"/>
                </a:solidFill>
                <a:latin typeface="微软雅黑" pitchFamily="34" charset="-122"/>
                <a:ea typeface="微软雅黑" pitchFamily="34" charset="-122"/>
                <a:cs typeface="微软雅黑"/>
                <a:sym typeface="Helvetica Neue" charset="0"/>
              </a:rPr>
              <a:t>©1993-2018</a:t>
            </a:r>
            <a:r>
              <a:rPr lang="zh-CN" altLang="en-US" sz="1000" b="0" i="0" spc="0" baseline="0" dirty="0">
                <a:solidFill>
                  <a:srgbClr val="4D4D4D"/>
                </a:solidFill>
                <a:latin typeface="微软雅黑" pitchFamily="34" charset="-122"/>
                <a:ea typeface="微软雅黑" pitchFamily="34" charset="-122"/>
                <a:cs typeface="微软雅黑"/>
                <a:sym typeface="Microsoft YaHei Bold" charset="0"/>
              </a:rPr>
              <a:t>金蝶软件（中国）有限公司</a:t>
            </a:r>
          </a:p>
        </p:txBody>
      </p:sp>
      <p:sp>
        <p:nvSpPr>
          <p:cNvPr id="19" name="Text Box 2"/>
          <p:cNvSpPr txBox="1">
            <a:spLocks noChangeArrowheads="1"/>
          </p:cNvSpPr>
          <p:nvPr userDrawn="1"/>
        </p:nvSpPr>
        <p:spPr bwMode="auto">
          <a:xfrm>
            <a:off x="7342063" y="6311486"/>
            <a:ext cx="1622425" cy="332115"/>
          </a:xfrm>
          <a:prstGeom prst="rect">
            <a:avLst/>
          </a:prstGeom>
          <a:noFill/>
          <a:ln w="9525">
            <a:noFill/>
            <a:miter lim="800000"/>
            <a:headEnd/>
            <a:tailEnd/>
          </a:ln>
        </p:spPr>
        <p:txBody>
          <a:bodyPr lIns="74295" tIns="8890" rIns="74295" bIns="8890" anchor="ctr"/>
          <a:lstStyle/>
          <a:p>
            <a:pPr algn="ctr">
              <a:lnSpc>
                <a:spcPts val="1400"/>
              </a:lnSpc>
            </a:pPr>
            <a:r>
              <a:rPr lang="zh-CN" altLang="en-US" sz="1000" b="0" i="0" kern="1200" spc="0" baseline="0" dirty="0">
                <a:solidFill>
                  <a:srgbClr val="4D4D4D"/>
                </a:solidFill>
                <a:latin typeface="微软雅黑" pitchFamily="34" charset="-122"/>
                <a:ea typeface="微软雅黑" pitchFamily="34" charset="-122"/>
                <a:cs typeface="微软雅黑"/>
              </a:rPr>
              <a:t>①绝密信息 严禁泄露</a:t>
            </a:r>
            <a:endParaRPr lang="zh-CN" altLang="zh-CN" sz="1000" b="0" i="0" kern="1200" spc="0" baseline="0" dirty="0">
              <a:solidFill>
                <a:srgbClr val="4D4D4D"/>
              </a:solidFill>
              <a:latin typeface="微软雅黑" pitchFamily="34" charset="-122"/>
              <a:ea typeface="微软雅黑" pitchFamily="34" charset="-122"/>
              <a:cs typeface="微软雅黑"/>
            </a:endParaRPr>
          </a:p>
        </p:txBody>
      </p:sp>
      <p:grpSp>
        <p:nvGrpSpPr>
          <p:cNvPr id="12" name="组合 11"/>
          <p:cNvGrpSpPr/>
          <p:nvPr userDrawn="1"/>
        </p:nvGrpSpPr>
        <p:grpSpPr>
          <a:xfrm>
            <a:off x="-500098" y="3143248"/>
            <a:ext cx="7200800" cy="3457182"/>
            <a:chOff x="395536" y="2897458"/>
            <a:chExt cx="4549883" cy="2184448"/>
          </a:xfrm>
        </p:grpSpPr>
        <p:pic>
          <p:nvPicPr>
            <p:cNvPr id="13" name="Picture 2" descr="C:\Users\yibo_wang\Desktop\素材\閲戣澏PPT姣嶇増瑙嗚鍏冪礌\灏忔柟鐮栦晶瑙嗗浘\PPT C-orange.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95536" y="2897458"/>
              <a:ext cx="2122564" cy="2122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K:\201203盛世确认可用输出\PPT\素材\玻璃砖素材\PPT C Lego.png"/>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966894" y="2930672"/>
              <a:ext cx="2978525" cy="21512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97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页脚占位符 25"/>
          <p:cNvSpPr>
            <a:spLocks noGrp="1"/>
          </p:cNvSpPr>
          <p:nvPr>
            <p:ph type="ftr" sz="quarter" idx="10"/>
          </p:nvPr>
        </p:nvSpPr>
        <p:spPr/>
        <p:txBody>
          <a:bodyPr/>
          <a:lstStyle>
            <a:lvl1pPr>
              <a:defRPr/>
            </a:lvl1pPr>
          </a:lstStyle>
          <a:p>
            <a:pPr>
              <a:defRPr/>
            </a:pPr>
            <a:r>
              <a:rPr lang="en-US" altLang="zh-CN"/>
              <a:t>P</a:t>
            </a:r>
            <a:fld id="{8A01F12B-12AB-4CF0-A8EE-FDCADD292E15}" type="slidenum">
              <a:rPr lang="en-US" altLang="zh-CN"/>
              <a:pPr>
                <a:defRPr/>
              </a:pPr>
              <a:t>‹#›</a:t>
            </a:fld>
            <a:endParaRPr lang="en-US" altLang="zh-CN"/>
          </a:p>
        </p:txBody>
      </p:sp>
    </p:spTree>
    <p:extLst>
      <p:ext uri="{BB962C8B-B14F-4D97-AF65-F5344CB8AC3E}">
        <p14:creationId xmlns:p14="http://schemas.microsoft.com/office/powerpoint/2010/main" val="145083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descr="卷页.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8688"/>
            <a:ext cx="9142984" cy="612000"/>
          </a:xfrm>
          <a:prstGeom prst="rect">
            <a:avLst/>
          </a:prstGeom>
          <a:effectLst>
            <a:outerShdw blurRad="50800" dist="38100" dir="6000000" sx="101000" sy="101000" algn="tl" rotWithShape="0">
              <a:prstClr val="black">
                <a:alpha val="40000"/>
              </a:prstClr>
            </a:outerShdw>
          </a:effectLst>
        </p:spPr>
      </p:pic>
      <p:pic>
        <p:nvPicPr>
          <p:cNvPr id="20" name="图片 19" descr="0310金蝶品牌下属logo-00.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92280" y="116688"/>
            <a:ext cx="1509413" cy="396000"/>
          </a:xfrm>
          <a:prstGeom prst="rect">
            <a:avLst/>
          </a:prstGeom>
        </p:spPr>
      </p:pic>
      <p:grpSp>
        <p:nvGrpSpPr>
          <p:cNvPr id="21" name="组合 20"/>
          <p:cNvGrpSpPr/>
          <p:nvPr/>
        </p:nvGrpSpPr>
        <p:grpSpPr>
          <a:xfrm>
            <a:off x="6763834" y="6085445"/>
            <a:ext cx="1783900" cy="871572"/>
            <a:chOff x="6559883" y="4147099"/>
            <a:chExt cx="2316937" cy="1132002"/>
          </a:xfrm>
        </p:grpSpPr>
        <p:pic>
          <p:nvPicPr>
            <p:cNvPr id="22" name="图片 21" descr="PPT C Lego.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23" name="图片 22" descr="PPT C-orang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sp>
        <p:nvSpPr>
          <p:cNvPr id="24" name="标题占位符 23"/>
          <p:cNvSpPr>
            <a:spLocks noGrp="1"/>
          </p:cNvSpPr>
          <p:nvPr>
            <p:ph type="title"/>
          </p:nvPr>
        </p:nvSpPr>
        <p:spPr>
          <a:xfrm>
            <a:off x="395288" y="8688"/>
            <a:ext cx="6697662" cy="612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25" name="文本占位符 24"/>
          <p:cNvSpPr>
            <a:spLocks noGrp="1"/>
          </p:cNvSpPr>
          <p:nvPr>
            <p:ph type="body" idx="1"/>
          </p:nvPr>
        </p:nvSpPr>
        <p:spPr>
          <a:xfrm>
            <a:off x="395535" y="980728"/>
            <a:ext cx="8353177" cy="514543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页脚占位符 25"/>
          <p:cNvSpPr>
            <a:spLocks noGrp="1"/>
          </p:cNvSpPr>
          <p:nvPr>
            <p:ph type="ftr" sz="quarter" idx="3"/>
          </p:nvPr>
        </p:nvSpPr>
        <p:spPr>
          <a:xfrm>
            <a:off x="8316416" y="6407201"/>
            <a:ext cx="576064" cy="365125"/>
          </a:xfrm>
          <a:prstGeom prst="rect">
            <a:avLst/>
          </a:prstGeom>
        </p:spPr>
        <p:txBody>
          <a:bodyPr vert="horz" lIns="91440" tIns="45720" rIns="91440" bIns="45720" rtlCol="0" anchor="ctr"/>
          <a:lstStyle>
            <a:lvl1pPr algn="l">
              <a:defRPr sz="1000" b="1">
                <a:solidFill>
                  <a:schemeClr val="tx1">
                    <a:lumMod val="85000"/>
                    <a:lumOff val="15000"/>
                  </a:schemeClr>
                </a:solidFill>
                <a:latin typeface="微软雅黑" pitchFamily="34" charset="-122"/>
                <a:ea typeface="微软雅黑" pitchFamily="34" charset="-122"/>
              </a:defRPr>
            </a:lvl1pPr>
          </a:lstStyle>
          <a:p>
            <a:r>
              <a:rPr lang="en-US" altLang="zh-CN" dirty="0"/>
              <a:t>P</a:t>
            </a:r>
            <a:fld id="{A4E1A7F2-DD39-44FB-A5C4-38522B0609F3}" type="slidenum">
              <a:rPr lang="en-US" altLang="zh-CN" smtClean="0"/>
              <a:pPr/>
              <a:t>‹#›</a:t>
            </a:fld>
            <a:endParaRPr lang="zh-CN" altLang="en-US" dirty="0"/>
          </a:p>
        </p:txBody>
      </p:sp>
      <p:sp>
        <p:nvSpPr>
          <p:cNvPr id="12" name="矩形 11"/>
          <p:cNvSpPr/>
          <p:nvPr/>
        </p:nvSpPr>
        <p:spPr>
          <a:xfrm>
            <a:off x="5526506" y="6468927"/>
            <a:ext cx="1402948" cy="246221"/>
          </a:xfrm>
          <a:prstGeom prst="rect">
            <a:avLst/>
          </a:prstGeom>
        </p:spPr>
        <p:txBody>
          <a:bodyPr wrap="none">
            <a:spAutoFit/>
          </a:bodyPr>
          <a:lstStyle/>
          <a:p>
            <a:r>
              <a:rPr lang="zh-CN" altLang="en-US" sz="1000" dirty="0"/>
              <a:t>①绝密信息 严禁泄露</a:t>
            </a:r>
          </a:p>
        </p:txBody>
      </p:sp>
    </p:spTree>
    <p:extLst>
      <p:ext uri="{BB962C8B-B14F-4D97-AF65-F5344CB8AC3E}">
        <p14:creationId xmlns:p14="http://schemas.microsoft.com/office/powerpoint/2010/main" val="3191994135"/>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Lst>
  <p:hf hdr="0" ftr="0" dt="0"/>
  <p:txStyles>
    <p:titleStyle>
      <a:lvl1pPr algn="l" defTabSz="457200" rtl="0" eaLnBrk="1" latinLnBrk="0" hangingPunct="1">
        <a:spcBef>
          <a:spcPct val="0"/>
        </a:spcBef>
        <a:buNone/>
        <a:defRPr kumimoji="1" lang="zh-CN" altLang="en-US" sz="2800" b="0" i="0" kern="1200" dirty="0">
          <a:solidFill>
            <a:schemeClr val="tx1"/>
          </a:solidFill>
          <a:latin typeface="微软雅黑"/>
          <a:ea typeface="微软雅黑"/>
          <a:cs typeface="+mj-cs"/>
        </a:defRPr>
      </a:lvl1pPr>
    </p:titleStyle>
    <p:bodyStyle>
      <a:lvl1pPr marL="342900" indent="-342900" algn="l" defTabSz="457200" rtl="0" eaLnBrk="1" fontAlgn="base" latinLnBrk="0" hangingPunct="1">
        <a:spcBef>
          <a:spcPct val="20000"/>
        </a:spcBef>
        <a:spcAft>
          <a:spcPct val="0"/>
        </a:spcAft>
        <a:buFontTx/>
        <a:buBlip>
          <a:blip r:embed="rId10"/>
        </a:buBlip>
        <a:defRPr kumimoji="1" lang="zh-CN" altLang="en-US" sz="2400" b="0" i="0" kern="1200" dirty="0" smtClean="0">
          <a:solidFill>
            <a:schemeClr val="tx1">
              <a:lumMod val="85000"/>
              <a:lumOff val="15000"/>
            </a:schemeClr>
          </a:solidFill>
          <a:latin typeface="微软雅黑"/>
          <a:ea typeface="微软雅黑"/>
          <a:cs typeface="+mn-cs"/>
        </a:defRPr>
      </a:lvl1pPr>
      <a:lvl2pPr marL="742950" indent="-285750" algn="l" defTabSz="457200" rtl="0" eaLnBrk="1" fontAlgn="base" latinLnBrk="0" hangingPunct="1">
        <a:spcBef>
          <a:spcPct val="20000"/>
        </a:spcBef>
        <a:spcAft>
          <a:spcPct val="0"/>
        </a:spcAft>
        <a:buFont typeface="Arial"/>
        <a:buChar char="–"/>
        <a:defRPr kumimoji="1" lang="zh-CN" altLang="en-US" sz="2400" b="0" i="0" kern="1200" dirty="0" smtClean="0">
          <a:solidFill>
            <a:schemeClr val="tx1">
              <a:lumMod val="85000"/>
              <a:lumOff val="15000"/>
            </a:schemeClr>
          </a:solidFill>
          <a:latin typeface="微软雅黑"/>
          <a:ea typeface="微软雅黑"/>
          <a:cs typeface="+mn-cs"/>
        </a:defRPr>
      </a:lvl2pPr>
      <a:lvl3pPr marL="1143000" indent="-228600" algn="l" defTabSz="457200" rtl="0" eaLnBrk="1" fontAlgn="base" latinLnBrk="0" hangingPunct="1">
        <a:spcBef>
          <a:spcPct val="20000"/>
        </a:spcBef>
        <a:spcAft>
          <a:spcPct val="0"/>
        </a:spcAft>
        <a:buFont typeface="Arial"/>
        <a:buChar char="•"/>
        <a:defRPr kumimoji="1" lang="zh-CN" altLang="en-US" sz="2400" b="0" i="0" kern="1200" dirty="0" smtClean="0">
          <a:solidFill>
            <a:schemeClr val="tx1">
              <a:lumMod val="85000"/>
              <a:lumOff val="15000"/>
            </a:schemeClr>
          </a:solidFill>
          <a:latin typeface="微软雅黑"/>
          <a:ea typeface="微软雅黑"/>
          <a:cs typeface="+mn-cs"/>
        </a:defRPr>
      </a:lvl3pPr>
      <a:lvl4pPr marL="1600200" indent="-228600" algn="l" defTabSz="457200" rtl="0" eaLnBrk="1" fontAlgn="base" latinLnBrk="0" hangingPunct="1">
        <a:spcBef>
          <a:spcPct val="20000"/>
        </a:spcBef>
        <a:spcAft>
          <a:spcPct val="0"/>
        </a:spcAft>
        <a:buFont typeface="Arial"/>
        <a:buChar char="–"/>
        <a:defRPr kumimoji="1" lang="zh-CN" altLang="en-US" sz="2400" b="0" i="0" kern="1200" dirty="0" smtClean="0">
          <a:solidFill>
            <a:schemeClr val="tx1">
              <a:lumMod val="85000"/>
              <a:lumOff val="15000"/>
            </a:schemeClr>
          </a:solidFill>
          <a:latin typeface="微软雅黑"/>
          <a:ea typeface="微软雅黑"/>
          <a:cs typeface="+mn-cs"/>
        </a:defRPr>
      </a:lvl4pPr>
      <a:lvl5pPr marL="2057400" indent="-228600" algn="l" defTabSz="457200" rtl="0" eaLnBrk="1" fontAlgn="base" latinLnBrk="0" hangingPunct="1">
        <a:spcBef>
          <a:spcPct val="20000"/>
        </a:spcBef>
        <a:spcAft>
          <a:spcPct val="0"/>
        </a:spcAft>
        <a:buFont typeface="Arial"/>
        <a:buChar char="»"/>
        <a:defRPr kumimoji="1" lang="zh-CN" altLang="en-US" sz="2400" b="0" i="0" kern="1200" dirty="0">
          <a:solidFill>
            <a:schemeClr val="tx1">
              <a:lumMod val="85000"/>
              <a:lumOff val="15000"/>
            </a:schemeClr>
          </a:solidFill>
          <a:latin typeface="微软雅黑"/>
          <a:ea typeface="微软雅黑"/>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Excel____1.xlsx"/></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9.emf"/><Relationship Id="rId4" Type="http://schemas.openxmlformats.org/officeDocument/2006/relationships/package" Target="../embeddings/Microsoft_Excel____2.xlsx"/></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1"/>
          <p:cNvSpPr>
            <a:spLocks noChangeArrowheads="1"/>
          </p:cNvSpPr>
          <p:nvPr/>
        </p:nvSpPr>
        <p:spPr bwMode="auto">
          <a:xfrm>
            <a:off x="5143504" y="3429000"/>
            <a:ext cx="3571900"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003399"/>
              </a:buClr>
              <a:buSzPct val="80000"/>
              <a:buFont typeface="Wingdings" pitchFamily="2" charset="2"/>
              <a:buNone/>
            </a:pPr>
            <a:r>
              <a:rPr lang="zh-CN" altLang="en-US" dirty="0">
                <a:latin typeface="黑体" pitchFamily="2" charset="-122"/>
                <a:ea typeface="微软雅黑" pitchFamily="34" charset="-122"/>
              </a:rPr>
              <a:t>金蝶软件（中国）有限公司</a:t>
            </a:r>
          </a:p>
        </p:txBody>
      </p:sp>
      <p:sp>
        <p:nvSpPr>
          <p:cNvPr id="2" name="标题 1"/>
          <p:cNvSpPr>
            <a:spLocks noGrp="1"/>
          </p:cNvSpPr>
          <p:nvPr>
            <p:ph type="ctrTitle"/>
          </p:nvPr>
        </p:nvSpPr>
        <p:spPr>
          <a:xfrm>
            <a:off x="-249686" y="2218378"/>
            <a:ext cx="8965090" cy="1143352"/>
          </a:xfrm>
        </p:spPr>
        <p:txBody>
          <a:bodyPr>
            <a:noAutofit/>
          </a:bodyPr>
          <a:lstStyle/>
          <a:p>
            <a:pPr algn="r" eaLnBrk="0" hangingPunct="0"/>
            <a:r>
              <a:rPr lang="zh-CN" altLang="en-US" dirty="0">
                <a:solidFill>
                  <a:schemeClr val="tx1"/>
                </a:solidFill>
                <a:latin typeface="微软雅黑" pitchFamily="34" charset="-122"/>
              </a:rPr>
              <a:t>长城物业收入共享</a:t>
            </a:r>
            <a:r>
              <a:rPr lang="en-US" altLang="zh-CN" dirty="0">
                <a:solidFill>
                  <a:schemeClr val="tx1"/>
                </a:solidFill>
                <a:latin typeface="微软雅黑" pitchFamily="34" charset="-122"/>
              </a:rPr>
              <a:t>EAS</a:t>
            </a:r>
            <a:r>
              <a:rPr lang="zh-CN" altLang="en-US" dirty="0">
                <a:solidFill>
                  <a:schemeClr val="tx1"/>
                </a:solidFill>
                <a:latin typeface="微软雅黑" pitchFamily="34" charset="-122"/>
              </a:rPr>
              <a:t>系统操作指引</a:t>
            </a:r>
          </a:p>
        </p:txBody>
      </p:sp>
      <p:pic>
        <p:nvPicPr>
          <p:cNvPr id="5" name="Picture 2" descr="K:\201203盛世确认可用输出\PPT\素材\金蝶PPT母版视觉元素\五彩云\五彩雲.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29454" y="1285860"/>
            <a:ext cx="1337214" cy="792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697961" y="4797152"/>
            <a:ext cx="1618455" cy="954107"/>
          </a:xfrm>
          <a:prstGeom prst="rect">
            <a:avLst/>
          </a:prstGeom>
          <a:noFill/>
        </p:spPr>
        <p:txBody>
          <a:bodyPr wrap="square" rtlCol="0">
            <a:spAutoFit/>
          </a:bodyPr>
          <a:lstStyle/>
          <a:p>
            <a:pPr>
              <a:lnSpc>
                <a:spcPct val="300000"/>
              </a:lnSpc>
            </a:pPr>
            <a:r>
              <a:rPr lang="zh-CN" altLang="en-US" sz="1400" dirty="0">
                <a:latin typeface="微软雅黑" panose="020B0503020204020204" pitchFamily="34" charset="-122"/>
                <a:ea typeface="微软雅黑" panose="020B0503020204020204" pitchFamily="34" charset="-122"/>
              </a:rPr>
              <a:t>金蝶顾问：王凯</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08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06</a:t>
            </a:r>
            <a:r>
              <a:rPr lang="zh-CN" altLang="en-US" sz="1400" dirty="0">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sp>
        <p:nvSpPr>
          <p:cNvPr id="5" name="矩形: 圆角 4">
            <a:extLst>
              <a:ext uri="{FF2B5EF4-FFF2-40B4-BE49-F238E27FC236}">
                <a16:creationId xmlns="" xmlns:a16="http://schemas.microsoft.com/office/drawing/2014/main" id="{85B15013-1704-43B7-815C-76707BB37886}"/>
              </a:ext>
            </a:extLst>
          </p:cNvPr>
          <p:cNvSpPr/>
          <p:nvPr/>
        </p:nvSpPr>
        <p:spPr>
          <a:xfrm>
            <a:off x="194564" y="1505775"/>
            <a:ext cx="7757958" cy="43204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a:t>
            </a:r>
            <a:r>
              <a:rPr lang="zh-CN" altLang="en-US" b="1" dirty="0">
                <a:solidFill>
                  <a:schemeClr val="tx1"/>
                </a:solidFill>
              </a:rPr>
              <a:t>收费云计提完当月应收后自动将应收数据传递到清分平台</a:t>
            </a:r>
          </a:p>
        </p:txBody>
      </p:sp>
      <p:sp>
        <p:nvSpPr>
          <p:cNvPr id="7" name="箭头: 五边形 6">
            <a:extLst>
              <a:ext uri="{FF2B5EF4-FFF2-40B4-BE49-F238E27FC236}">
                <a16:creationId xmlns="" xmlns:a16="http://schemas.microsoft.com/office/drawing/2014/main" id="{CBB9D104-E621-4928-8433-13A33E37843C}"/>
              </a:ext>
            </a:extLst>
          </p:cNvPr>
          <p:cNvSpPr/>
          <p:nvPr/>
        </p:nvSpPr>
        <p:spPr>
          <a:xfrm>
            <a:off x="2653479" y="836712"/>
            <a:ext cx="2464381" cy="40011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清分系统接口推送</a:t>
            </a:r>
          </a:p>
        </p:txBody>
      </p:sp>
      <p:sp>
        <p:nvSpPr>
          <p:cNvPr id="9" name="箭头: 五边形 8">
            <a:extLst>
              <a:ext uri="{FF2B5EF4-FFF2-40B4-BE49-F238E27FC236}">
                <a16:creationId xmlns="" xmlns:a16="http://schemas.microsoft.com/office/drawing/2014/main" id="{1F53E5FA-4B07-4C1C-9808-18BE9068281E}"/>
              </a:ext>
            </a:extLst>
          </p:cNvPr>
          <p:cNvSpPr/>
          <p:nvPr/>
        </p:nvSpPr>
        <p:spPr>
          <a:xfrm>
            <a:off x="5261877" y="836712"/>
            <a:ext cx="1944216"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dirty="0"/>
              <a:t>EAS</a:t>
            </a:r>
            <a:r>
              <a:rPr lang="zh-CN" altLang="en-US" dirty="0"/>
              <a:t>账务处理</a:t>
            </a:r>
          </a:p>
        </p:txBody>
      </p:sp>
      <p:sp>
        <p:nvSpPr>
          <p:cNvPr id="10" name="箭头: 五边形 9">
            <a:extLst>
              <a:ext uri="{FF2B5EF4-FFF2-40B4-BE49-F238E27FC236}">
                <a16:creationId xmlns="" xmlns:a16="http://schemas.microsoft.com/office/drawing/2014/main" id="{ADBD1C8A-2E93-4378-A9E8-3BA13A780259}"/>
              </a:ext>
            </a:extLst>
          </p:cNvPr>
          <p:cNvSpPr/>
          <p:nvPr/>
        </p:nvSpPr>
        <p:spPr>
          <a:xfrm>
            <a:off x="168215" y="811154"/>
            <a:ext cx="2325140"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收费云应收计提</a:t>
            </a:r>
          </a:p>
        </p:txBody>
      </p:sp>
      <p:sp>
        <p:nvSpPr>
          <p:cNvPr id="8" name="矩形: 圆角 7">
            <a:extLst>
              <a:ext uri="{FF2B5EF4-FFF2-40B4-BE49-F238E27FC236}">
                <a16:creationId xmlns="" xmlns:a16="http://schemas.microsoft.com/office/drawing/2014/main" id="{9C5EA29A-1833-4D23-84EB-338A27657111}"/>
              </a:ext>
            </a:extLst>
          </p:cNvPr>
          <p:cNvSpPr/>
          <p:nvPr/>
        </p:nvSpPr>
        <p:spPr>
          <a:xfrm>
            <a:off x="223800" y="2078412"/>
            <a:ext cx="7754715" cy="43204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a:t>
            </a:r>
            <a:r>
              <a:rPr lang="zh-CN" altLang="en-US" b="1" dirty="0">
                <a:solidFill>
                  <a:schemeClr val="tx1"/>
                </a:solidFill>
              </a:rPr>
              <a:t>清分平台自动将应收数据传递到</a:t>
            </a:r>
            <a:r>
              <a:rPr lang="en-US" altLang="zh-CN" b="1" dirty="0">
                <a:solidFill>
                  <a:schemeClr val="tx1"/>
                </a:solidFill>
              </a:rPr>
              <a:t>EAS</a:t>
            </a:r>
            <a:r>
              <a:rPr lang="zh-CN" altLang="en-US" b="1" dirty="0">
                <a:solidFill>
                  <a:schemeClr val="tx1"/>
                </a:solidFill>
              </a:rPr>
              <a:t>应收确认单</a:t>
            </a:r>
          </a:p>
        </p:txBody>
      </p:sp>
    </p:spTree>
    <p:extLst>
      <p:ext uri="{BB962C8B-B14F-4D97-AF65-F5344CB8AC3E}">
        <p14:creationId xmlns:p14="http://schemas.microsoft.com/office/powerpoint/2010/main" val="6031983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sp>
        <p:nvSpPr>
          <p:cNvPr id="5" name="矩形: 圆角 4">
            <a:extLst>
              <a:ext uri="{FF2B5EF4-FFF2-40B4-BE49-F238E27FC236}">
                <a16:creationId xmlns="" xmlns:a16="http://schemas.microsoft.com/office/drawing/2014/main" id="{85B15013-1704-43B7-815C-76707BB37886}"/>
              </a:ext>
            </a:extLst>
          </p:cNvPr>
          <p:cNvSpPr/>
          <p:nvPr/>
        </p:nvSpPr>
        <p:spPr>
          <a:xfrm>
            <a:off x="195924" y="1515041"/>
            <a:ext cx="8190007" cy="659702"/>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EAS</a:t>
            </a:r>
            <a:r>
              <a:rPr lang="zh-CN" altLang="en-US" b="1" dirty="0">
                <a:solidFill>
                  <a:schemeClr val="tx1"/>
                </a:solidFill>
              </a:rPr>
              <a:t>应收单据查询：进入</a:t>
            </a:r>
            <a:r>
              <a:rPr lang="en-US" altLang="zh-CN" b="1" dirty="0">
                <a:solidFill>
                  <a:schemeClr val="tx1"/>
                </a:solidFill>
              </a:rPr>
              <a:t>【</a:t>
            </a:r>
            <a:r>
              <a:rPr lang="zh-CN" altLang="en-US" b="1" dirty="0">
                <a:solidFill>
                  <a:schemeClr val="tx1"/>
                </a:solidFill>
              </a:rPr>
              <a:t>财务共享</a:t>
            </a:r>
            <a:r>
              <a:rPr lang="en-US" altLang="zh-CN" b="1" dirty="0">
                <a:solidFill>
                  <a:schemeClr val="tx1"/>
                </a:solidFill>
              </a:rPr>
              <a:t>】-【</a:t>
            </a:r>
            <a:r>
              <a:rPr lang="zh-CN" altLang="en-US" b="1" dirty="0">
                <a:solidFill>
                  <a:schemeClr val="tx1"/>
                </a:solidFill>
              </a:rPr>
              <a:t>收入共享</a:t>
            </a:r>
            <a:r>
              <a:rPr lang="en-US" altLang="zh-CN" b="1" dirty="0">
                <a:solidFill>
                  <a:schemeClr val="tx1"/>
                </a:solidFill>
              </a:rPr>
              <a:t>】-【</a:t>
            </a:r>
            <a:r>
              <a:rPr lang="zh-CN" altLang="en-US" b="1" dirty="0">
                <a:solidFill>
                  <a:schemeClr val="tx1"/>
                </a:solidFill>
              </a:rPr>
              <a:t>收入单据查询</a:t>
            </a:r>
            <a:r>
              <a:rPr lang="en-US" altLang="zh-CN" b="1" dirty="0">
                <a:solidFill>
                  <a:schemeClr val="tx1"/>
                </a:solidFill>
              </a:rPr>
              <a:t>】-【</a:t>
            </a:r>
            <a:r>
              <a:rPr lang="zh-CN" altLang="en-US" b="1" dirty="0">
                <a:solidFill>
                  <a:schemeClr val="tx1"/>
                </a:solidFill>
              </a:rPr>
              <a:t>应收确认单</a:t>
            </a:r>
            <a:r>
              <a:rPr lang="en-US" altLang="zh-CN" b="1" dirty="0">
                <a:solidFill>
                  <a:schemeClr val="tx1"/>
                </a:solidFill>
              </a:rPr>
              <a:t>】</a:t>
            </a:r>
            <a:r>
              <a:rPr lang="zh-CN" altLang="en-US" b="1" dirty="0">
                <a:solidFill>
                  <a:schemeClr val="tx1"/>
                </a:solidFill>
              </a:rPr>
              <a:t>，可查询到从收费云系统传递过来的应收确认</a:t>
            </a:r>
          </a:p>
        </p:txBody>
      </p:sp>
      <p:sp>
        <p:nvSpPr>
          <p:cNvPr id="7" name="箭头: 五边形 6">
            <a:extLst>
              <a:ext uri="{FF2B5EF4-FFF2-40B4-BE49-F238E27FC236}">
                <a16:creationId xmlns="" xmlns:a16="http://schemas.microsoft.com/office/drawing/2014/main" id="{CBB9D104-E621-4928-8433-13A33E37843C}"/>
              </a:ext>
            </a:extLst>
          </p:cNvPr>
          <p:cNvSpPr/>
          <p:nvPr/>
        </p:nvSpPr>
        <p:spPr>
          <a:xfrm>
            <a:off x="2686024" y="836712"/>
            <a:ext cx="2464381"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清分系统接口推送</a:t>
            </a:r>
          </a:p>
        </p:txBody>
      </p:sp>
      <p:sp>
        <p:nvSpPr>
          <p:cNvPr id="9" name="箭头: 五边形 8">
            <a:extLst>
              <a:ext uri="{FF2B5EF4-FFF2-40B4-BE49-F238E27FC236}">
                <a16:creationId xmlns="" xmlns:a16="http://schemas.microsoft.com/office/drawing/2014/main" id="{1F53E5FA-4B07-4C1C-9808-18BE9068281E}"/>
              </a:ext>
            </a:extLst>
          </p:cNvPr>
          <p:cNvSpPr/>
          <p:nvPr/>
        </p:nvSpPr>
        <p:spPr>
          <a:xfrm>
            <a:off x="5294422" y="836712"/>
            <a:ext cx="3096344" cy="40011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t>EAS</a:t>
            </a:r>
            <a:r>
              <a:rPr lang="zh-CN" altLang="en-US" dirty="0"/>
              <a:t>单据查询及账务处理</a:t>
            </a:r>
          </a:p>
        </p:txBody>
      </p:sp>
      <p:sp>
        <p:nvSpPr>
          <p:cNvPr id="10" name="箭头: 五边形 9">
            <a:extLst>
              <a:ext uri="{FF2B5EF4-FFF2-40B4-BE49-F238E27FC236}">
                <a16:creationId xmlns="" xmlns:a16="http://schemas.microsoft.com/office/drawing/2014/main" id="{ADBD1C8A-2E93-4378-A9E8-3BA13A780259}"/>
              </a:ext>
            </a:extLst>
          </p:cNvPr>
          <p:cNvSpPr/>
          <p:nvPr/>
        </p:nvSpPr>
        <p:spPr>
          <a:xfrm>
            <a:off x="200760" y="811154"/>
            <a:ext cx="2325140"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收费云应收计提</a:t>
            </a:r>
          </a:p>
        </p:txBody>
      </p:sp>
      <p:pic>
        <p:nvPicPr>
          <p:cNvPr id="3" name="图片 2">
            <a:extLst>
              <a:ext uri="{FF2B5EF4-FFF2-40B4-BE49-F238E27FC236}">
                <a16:creationId xmlns="" xmlns:a16="http://schemas.microsoft.com/office/drawing/2014/main" id="{88EB5E48-71DB-43DC-AD6F-1688CBF89EF2}"/>
              </a:ext>
            </a:extLst>
          </p:cNvPr>
          <p:cNvPicPr>
            <a:picLocks noChangeAspect="1"/>
          </p:cNvPicPr>
          <p:nvPr/>
        </p:nvPicPr>
        <p:blipFill>
          <a:blip r:embed="rId2"/>
          <a:stretch>
            <a:fillRect/>
          </a:stretch>
        </p:blipFill>
        <p:spPr>
          <a:xfrm>
            <a:off x="196636" y="2315679"/>
            <a:ext cx="8426883" cy="3308520"/>
          </a:xfrm>
          <a:prstGeom prst="rect">
            <a:avLst/>
          </a:prstGeom>
        </p:spPr>
      </p:pic>
    </p:spTree>
    <p:extLst>
      <p:ext uri="{BB962C8B-B14F-4D97-AF65-F5344CB8AC3E}">
        <p14:creationId xmlns:p14="http://schemas.microsoft.com/office/powerpoint/2010/main" val="634414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pic>
        <p:nvPicPr>
          <p:cNvPr id="5" name="图片 4">
            <a:extLst>
              <a:ext uri="{FF2B5EF4-FFF2-40B4-BE49-F238E27FC236}">
                <a16:creationId xmlns="" xmlns:a16="http://schemas.microsoft.com/office/drawing/2014/main" id="{3F68B2C9-6C82-4D42-B292-5914F7445E00}"/>
              </a:ext>
            </a:extLst>
          </p:cNvPr>
          <p:cNvPicPr>
            <a:picLocks noChangeAspect="1"/>
          </p:cNvPicPr>
          <p:nvPr/>
        </p:nvPicPr>
        <p:blipFill>
          <a:blip r:embed="rId2"/>
          <a:stretch>
            <a:fillRect/>
          </a:stretch>
        </p:blipFill>
        <p:spPr>
          <a:xfrm>
            <a:off x="0" y="1490840"/>
            <a:ext cx="9144000" cy="3876320"/>
          </a:xfrm>
          <a:prstGeom prst="rect">
            <a:avLst/>
          </a:prstGeom>
        </p:spPr>
      </p:pic>
    </p:spTree>
    <p:extLst>
      <p:ext uri="{BB962C8B-B14F-4D97-AF65-F5344CB8AC3E}">
        <p14:creationId xmlns:p14="http://schemas.microsoft.com/office/powerpoint/2010/main" val="27742625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pic>
        <p:nvPicPr>
          <p:cNvPr id="6" name="图片 5">
            <a:extLst>
              <a:ext uri="{FF2B5EF4-FFF2-40B4-BE49-F238E27FC236}">
                <a16:creationId xmlns="" xmlns:a16="http://schemas.microsoft.com/office/drawing/2014/main" id="{CCF2BE19-3853-42F3-96F4-CA02507983E7}"/>
              </a:ext>
            </a:extLst>
          </p:cNvPr>
          <p:cNvPicPr>
            <a:picLocks noChangeAspect="1"/>
          </p:cNvPicPr>
          <p:nvPr/>
        </p:nvPicPr>
        <p:blipFill>
          <a:blip r:embed="rId2"/>
          <a:stretch>
            <a:fillRect/>
          </a:stretch>
        </p:blipFill>
        <p:spPr>
          <a:xfrm>
            <a:off x="160607" y="1654347"/>
            <a:ext cx="8352928" cy="2880320"/>
          </a:xfrm>
          <a:prstGeom prst="rect">
            <a:avLst/>
          </a:prstGeom>
        </p:spPr>
      </p:pic>
      <p:pic>
        <p:nvPicPr>
          <p:cNvPr id="7" name="图片 6">
            <a:extLst>
              <a:ext uri="{FF2B5EF4-FFF2-40B4-BE49-F238E27FC236}">
                <a16:creationId xmlns="" xmlns:a16="http://schemas.microsoft.com/office/drawing/2014/main" id="{2F90AD58-CC21-43FC-9303-336ABA2DA772}"/>
              </a:ext>
            </a:extLst>
          </p:cNvPr>
          <p:cNvPicPr>
            <a:picLocks noChangeAspect="1"/>
          </p:cNvPicPr>
          <p:nvPr/>
        </p:nvPicPr>
        <p:blipFill>
          <a:blip r:embed="rId3"/>
          <a:stretch>
            <a:fillRect/>
          </a:stretch>
        </p:blipFill>
        <p:spPr>
          <a:xfrm>
            <a:off x="179512" y="2276872"/>
            <a:ext cx="6919981" cy="3530781"/>
          </a:xfrm>
          <a:prstGeom prst="rect">
            <a:avLst/>
          </a:prstGeom>
        </p:spPr>
      </p:pic>
      <p:sp>
        <p:nvSpPr>
          <p:cNvPr id="10" name="矩形: 圆角 9">
            <a:extLst>
              <a:ext uri="{FF2B5EF4-FFF2-40B4-BE49-F238E27FC236}">
                <a16:creationId xmlns="" xmlns:a16="http://schemas.microsoft.com/office/drawing/2014/main" id="{0B1D355D-9EC5-4400-BFB5-087E4D40D3CD}"/>
              </a:ext>
            </a:extLst>
          </p:cNvPr>
          <p:cNvSpPr/>
          <p:nvPr/>
        </p:nvSpPr>
        <p:spPr>
          <a:xfrm>
            <a:off x="160607" y="783244"/>
            <a:ext cx="8443841" cy="694266"/>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5. EAS</a:t>
            </a:r>
            <a:r>
              <a:rPr lang="zh-CN" altLang="en-US" b="1" dirty="0">
                <a:solidFill>
                  <a:schemeClr val="tx1"/>
                </a:solidFill>
              </a:rPr>
              <a:t>应收单生成凭证：</a:t>
            </a:r>
            <a:r>
              <a:rPr lang="en-US" altLang="zh-CN" b="1" dirty="0">
                <a:solidFill>
                  <a:schemeClr val="tx1"/>
                </a:solidFill>
              </a:rPr>
              <a:t>1.</a:t>
            </a:r>
            <a:r>
              <a:rPr lang="zh-CN" altLang="en-US" b="1" dirty="0">
                <a:solidFill>
                  <a:schemeClr val="tx1"/>
                </a:solidFill>
              </a:rPr>
              <a:t> 系统每日自动定时调度生成应收凭证，无需手动处理</a:t>
            </a:r>
            <a:r>
              <a:rPr lang="en-US" altLang="zh-CN" b="1" dirty="0">
                <a:solidFill>
                  <a:schemeClr val="tx1"/>
                </a:solidFill>
              </a:rPr>
              <a:t>; 2.</a:t>
            </a:r>
            <a:r>
              <a:rPr lang="zh-CN" altLang="en-US" b="1" dirty="0">
                <a:solidFill>
                  <a:schemeClr val="tx1"/>
                </a:solidFill>
              </a:rPr>
              <a:t>特殊情况如需手工触发，可点击工具栏生成凭证按钮生成凭证</a:t>
            </a:r>
          </a:p>
        </p:txBody>
      </p:sp>
    </p:spTree>
    <p:extLst>
      <p:ext uri="{BB962C8B-B14F-4D97-AF65-F5344CB8AC3E}">
        <p14:creationId xmlns:p14="http://schemas.microsoft.com/office/powerpoint/2010/main" val="307594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sp>
        <p:nvSpPr>
          <p:cNvPr id="8" name="矩形: 圆角 7">
            <a:extLst>
              <a:ext uri="{FF2B5EF4-FFF2-40B4-BE49-F238E27FC236}">
                <a16:creationId xmlns="" xmlns:a16="http://schemas.microsoft.com/office/drawing/2014/main" id="{2407CCA9-1938-4376-BF27-6F8378DC356D}"/>
              </a:ext>
            </a:extLst>
          </p:cNvPr>
          <p:cNvSpPr/>
          <p:nvPr/>
        </p:nvSpPr>
        <p:spPr>
          <a:xfrm>
            <a:off x="195211" y="754133"/>
            <a:ext cx="8481245" cy="596710"/>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6. </a:t>
            </a:r>
            <a:r>
              <a:rPr lang="zh-CN" altLang="en-US" b="1" dirty="0">
                <a:solidFill>
                  <a:schemeClr val="tx1"/>
                </a:solidFill>
              </a:rPr>
              <a:t>应收凭证查询：</a:t>
            </a:r>
            <a:r>
              <a:rPr lang="en-US" altLang="zh-CN" b="1" dirty="0">
                <a:solidFill>
                  <a:schemeClr val="tx1"/>
                </a:solidFill>
              </a:rPr>
              <a:t>1</a:t>
            </a:r>
            <a:r>
              <a:rPr lang="zh-CN" altLang="en-US" b="1" dirty="0">
                <a:solidFill>
                  <a:schemeClr val="tx1"/>
                </a:solidFill>
              </a:rPr>
              <a:t>）在应收确认单列表中单据点击下查即可查询到该笔单据生成的凭证；</a:t>
            </a:r>
            <a:r>
              <a:rPr lang="en-US" altLang="zh-CN" b="1" dirty="0">
                <a:solidFill>
                  <a:schemeClr val="tx1"/>
                </a:solidFill>
              </a:rPr>
              <a:t>2</a:t>
            </a:r>
            <a:r>
              <a:rPr lang="zh-CN" altLang="en-US" b="1" dirty="0">
                <a:solidFill>
                  <a:schemeClr val="tx1"/>
                </a:solidFill>
              </a:rPr>
              <a:t>）在总账凭证序时簿也可查询到自动生成的应收凭证</a:t>
            </a:r>
          </a:p>
        </p:txBody>
      </p:sp>
      <p:pic>
        <p:nvPicPr>
          <p:cNvPr id="2" name="图片 1">
            <a:extLst>
              <a:ext uri="{FF2B5EF4-FFF2-40B4-BE49-F238E27FC236}">
                <a16:creationId xmlns="" xmlns:a16="http://schemas.microsoft.com/office/drawing/2014/main" id="{3469543F-CA3E-4A63-8EA8-117D6D2FB15A}"/>
              </a:ext>
            </a:extLst>
          </p:cNvPr>
          <p:cNvPicPr>
            <a:picLocks noChangeAspect="1"/>
          </p:cNvPicPr>
          <p:nvPr/>
        </p:nvPicPr>
        <p:blipFill>
          <a:blip r:embed="rId2"/>
          <a:stretch>
            <a:fillRect/>
          </a:stretch>
        </p:blipFill>
        <p:spPr>
          <a:xfrm>
            <a:off x="215376" y="1556792"/>
            <a:ext cx="8713247" cy="4077499"/>
          </a:xfrm>
          <a:prstGeom prst="rect">
            <a:avLst/>
          </a:prstGeom>
        </p:spPr>
      </p:pic>
      <p:pic>
        <p:nvPicPr>
          <p:cNvPr id="4102" name="Picture 6" descr="C:\Users\wksabina\AppData\Local\Temp\SNAGHTML608f575.PNG">
            <a:extLst>
              <a:ext uri="{FF2B5EF4-FFF2-40B4-BE49-F238E27FC236}">
                <a16:creationId xmlns="" xmlns:a16="http://schemas.microsoft.com/office/drawing/2014/main" id="{24DDAEFB-2EC1-40B3-8EE1-C7A124A5B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8749111" cy="530383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 xmlns:a16="http://schemas.microsoft.com/office/drawing/2014/main" id="{F8C804B2-CD3C-44C0-B1BB-3326F32FE0E2}"/>
              </a:ext>
            </a:extLst>
          </p:cNvPr>
          <p:cNvPicPr>
            <a:picLocks noChangeAspect="1"/>
          </p:cNvPicPr>
          <p:nvPr/>
        </p:nvPicPr>
        <p:blipFill>
          <a:blip r:embed="rId4"/>
          <a:stretch>
            <a:fillRect/>
          </a:stretch>
        </p:blipFill>
        <p:spPr>
          <a:xfrm>
            <a:off x="195211" y="2079726"/>
            <a:ext cx="8804642" cy="3657382"/>
          </a:xfrm>
          <a:prstGeom prst="rect">
            <a:avLst/>
          </a:prstGeom>
        </p:spPr>
      </p:pic>
      <p:pic>
        <p:nvPicPr>
          <p:cNvPr id="11" name="图片 10">
            <a:extLst>
              <a:ext uri="{FF2B5EF4-FFF2-40B4-BE49-F238E27FC236}">
                <a16:creationId xmlns="" xmlns:a16="http://schemas.microsoft.com/office/drawing/2014/main" id="{A8BF9DE4-7F3E-4044-A955-43D452D04631}"/>
              </a:ext>
            </a:extLst>
          </p:cNvPr>
          <p:cNvPicPr>
            <a:picLocks noChangeAspect="1"/>
          </p:cNvPicPr>
          <p:nvPr/>
        </p:nvPicPr>
        <p:blipFill>
          <a:blip r:embed="rId5"/>
          <a:stretch>
            <a:fillRect/>
          </a:stretch>
        </p:blipFill>
        <p:spPr>
          <a:xfrm>
            <a:off x="196268" y="2287195"/>
            <a:ext cx="8732355" cy="3816672"/>
          </a:xfrm>
          <a:prstGeom prst="rect">
            <a:avLst/>
          </a:prstGeom>
        </p:spPr>
      </p:pic>
    </p:spTree>
    <p:extLst>
      <p:ext uri="{BB962C8B-B14F-4D97-AF65-F5344CB8AC3E}">
        <p14:creationId xmlns:p14="http://schemas.microsoft.com/office/powerpoint/2010/main" val="3964295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sp>
        <p:nvSpPr>
          <p:cNvPr id="8" name="矩形: 圆角 7">
            <a:extLst>
              <a:ext uri="{FF2B5EF4-FFF2-40B4-BE49-F238E27FC236}">
                <a16:creationId xmlns="" xmlns:a16="http://schemas.microsoft.com/office/drawing/2014/main" id="{2407CCA9-1938-4376-BF27-6F8378DC356D}"/>
              </a:ext>
            </a:extLst>
          </p:cNvPr>
          <p:cNvSpPr/>
          <p:nvPr/>
        </p:nvSpPr>
        <p:spPr>
          <a:xfrm>
            <a:off x="179233" y="908720"/>
            <a:ext cx="8190007"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7. </a:t>
            </a:r>
            <a:r>
              <a:rPr lang="zh-CN" altLang="en-US" b="1" dirty="0">
                <a:solidFill>
                  <a:schemeClr val="tx1"/>
                </a:solidFill>
              </a:rPr>
              <a:t>删除凭证：如需删除凭证，点击工具栏删除凭证按钮即可删除凭证</a:t>
            </a:r>
          </a:p>
        </p:txBody>
      </p:sp>
      <p:pic>
        <p:nvPicPr>
          <p:cNvPr id="2" name="图片 1">
            <a:extLst>
              <a:ext uri="{FF2B5EF4-FFF2-40B4-BE49-F238E27FC236}">
                <a16:creationId xmlns="" xmlns:a16="http://schemas.microsoft.com/office/drawing/2014/main" id="{71799AE1-6A6E-4EC9-A373-9E787057D282}"/>
              </a:ext>
            </a:extLst>
          </p:cNvPr>
          <p:cNvPicPr>
            <a:picLocks noChangeAspect="1"/>
          </p:cNvPicPr>
          <p:nvPr/>
        </p:nvPicPr>
        <p:blipFill>
          <a:blip r:embed="rId2"/>
          <a:stretch>
            <a:fillRect/>
          </a:stretch>
        </p:blipFill>
        <p:spPr>
          <a:xfrm>
            <a:off x="155569" y="1619889"/>
            <a:ext cx="8748464" cy="2985577"/>
          </a:xfrm>
          <a:prstGeom prst="rect">
            <a:avLst/>
          </a:prstGeom>
        </p:spPr>
      </p:pic>
      <p:pic>
        <p:nvPicPr>
          <p:cNvPr id="3" name="图片 2">
            <a:extLst>
              <a:ext uri="{FF2B5EF4-FFF2-40B4-BE49-F238E27FC236}">
                <a16:creationId xmlns="" xmlns:a16="http://schemas.microsoft.com/office/drawing/2014/main" id="{733A36C7-0059-4892-AAE1-91FE1EF27611}"/>
              </a:ext>
            </a:extLst>
          </p:cNvPr>
          <p:cNvPicPr>
            <a:picLocks noChangeAspect="1"/>
          </p:cNvPicPr>
          <p:nvPr/>
        </p:nvPicPr>
        <p:blipFill>
          <a:blip r:embed="rId3"/>
          <a:stretch>
            <a:fillRect/>
          </a:stretch>
        </p:blipFill>
        <p:spPr>
          <a:xfrm>
            <a:off x="155569" y="2276872"/>
            <a:ext cx="6693244" cy="3873699"/>
          </a:xfrm>
          <a:prstGeom prst="rect">
            <a:avLst/>
          </a:prstGeom>
        </p:spPr>
      </p:pic>
    </p:spTree>
    <p:extLst>
      <p:ext uri="{BB962C8B-B14F-4D97-AF65-F5344CB8AC3E}">
        <p14:creationId xmlns:p14="http://schemas.microsoft.com/office/powerpoint/2010/main" val="1889419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四、</a:t>
            </a:r>
            <a:r>
              <a:rPr lang="en-US" altLang="zh-CN" sz="2400" b="1" dirty="0"/>
              <a:t> </a:t>
            </a:r>
            <a:r>
              <a:rPr lang="zh-CN" altLang="en-US" sz="2400" b="1" dirty="0"/>
              <a:t>应收调整业务</a:t>
            </a:r>
            <a:endParaRPr lang="zh-CN" sz="2400" b="1" dirty="0"/>
          </a:p>
        </p:txBody>
      </p:sp>
      <p:pic>
        <p:nvPicPr>
          <p:cNvPr id="2" name="图片 1">
            <a:extLst>
              <a:ext uri="{FF2B5EF4-FFF2-40B4-BE49-F238E27FC236}">
                <a16:creationId xmlns="" xmlns:a16="http://schemas.microsoft.com/office/drawing/2014/main" id="{4333FCA4-8FD1-4F85-8C4E-5F5667A40E89}"/>
              </a:ext>
            </a:extLst>
          </p:cNvPr>
          <p:cNvPicPr>
            <a:picLocks noChangeAspect="1"/>
          </p:cNvPicPr>
          <p:nvPr/>
        </p:nvPicPr>
        <p:blipFill>
          <a:blip r:embed="rId2"/>
          <a:stretch>
            <a:fillRect/>
          </a:stretch>
        </p:blipFill>
        <p:spPr>
          <a:xfrm>
            <a:off x="367304" y="1268760"/>
            <a:ext cx="7699895" cy="3578600"/>
          </a:xfrm>
          <a:prstGeom prst="rect">
            <a:avLst/>
          </a:prstGeom>
        </p:spPr>
      </p:pic>
      <p:sp>
        <p:nvSpPr>
          <p:cNvPr id="3" name="矩形 2">
            <a:extLst>
              <a:ext uri="{FF2B5EF4-FFF2-40B4-BE49-F238E27FC236}">
                <a16:creationId xmlns="" xmlns:a16="http://schemas.microsoft.com/office/drawing/2014/main" id="{FC16122F-5D93-4109-93D9-DE54DF322034}"/>
              </a:ext>
            </a:extLst>
          </p:cNvPr>
          <p:cNvSpPr/>
          <p:nvPr/>
        </p:nvSpPr>
        <p:spPr>
          <a:xfrm>
            <a:off x="367304" y="4905897"/>
            <a:ext cx="7776864" cy="1938992"/>
          </a:xfrm>
          <a:prstGeom prst="rect">
            <a:avLst/>
          </a:prstGeom>
        </p:spPr>
        <p:txBody>
          <a:bodyPr wrap="square">
            <a:spAutoFit/>
          </a:bodyPr>
          <a:lstStyle/>
          <a:p>
            <a:r>
              <a:rPr lang="zh-CN" altLang="en-US" dirty="0">
                <a:solidFill>
                  <a:schemeClr val="accent1"/>
                </a:solidFill>
              </a:rPr>
              <a:t>使用范围：适用于</a:t>
            </a:r>
            <a:r>
              <a:rPr lang="en-US" altLang="zh-CN" dirty="0">
                <a:solidFill>
                  <a:schemeClr val="accent1"/>
                </a:solidFill>
              </a:rPr>
              <a:t>1.</a:t>
            </a:r>
            <a:r>
              <a:rPr lang="zh-CN" altLang="en-US" dirty="0">
                <a:solidFill>
                  <a:schemeClr val="accent1"/>
                </a:solidFill>
              </a:rPr>
              <a:t>当发生收费标准变更，需对以前期间累计应收进行调整的业务；</a:t>
            </a:r>
            <a:r>
              <a:rPr lang="en-US" altLang="zh-CN" dirty="0">
                <a:solidFill>
                  <a:schemeClr val="accent1"/>
                </a:solidFill>
              </a:rPr>
              <a:t>2.</a:t>
            </a:r>
            <a:r>
              <a:rPr lang="zh-CN" altLang="en-US" dirty="0">
                <a:solidFill>
                  <a:schemeClr val="accent1"/>
                </a:solidFill>
              </a:rPr>
              <a:t>对于所有通过收费云系统计提的应收，业务需申请减免的业务；</a:t>
            </a:r>
            <a:r>
              <a:rPr lang="en-US" altLang="zh-CN" dirty="0">
                <a:solidFill>
                  <a:schemeClr val="accent1"/>
                </a:solidFill>
              </a:rPr>
              <a:t>3.</a:t>
            </a:r>
            <a:r>
              <a:rPr lang="zh-CN" altLang="en-US" dirty="0">
                <a:solidFill>
                  <a:schemeClr val="accent1"/>
                </a:solidFill>
              </a:rPr>
              <a:t>适用于实收金额一致，但收费项目录入错误的调整业务</a:t>
            </a:r>
            <a:endParaRPr lang="en-US" altLang="zh-CN" dirty="0">
              <a:solidFill>
                <a:schemeClr val="accent1"/>
              </a:solidFill>
            </a:endParaRPr>
          </a:p>
          <a:p>
            <a:endParaRPr lang="en-US" altLang="zh-CN" dirty="0">
              <a:solidFill>
                <a:schemeClr val="accent1"/>
              </a:solidFill>
            </a:endParaRPr>
          </a:p>
          <a:p>
            <a:endParaRPr lang="en-US" altLang="zh-CN" dirty="0">
              <a:solidFill>
                <a:schemeClr val="accent1"/>
              </a:solidFill>
            </a:endParaRPr>
          </a:p>
        </p:txBody>
      </p:sp>
      <p:sp>
        <p:nvSpPr>
          <p:cNvPr id="9" name="矩形 8">
            <a:extLst>
              <a:ext uri="{FF2B5EF4-FFF2-40B4-BE49-F238E27FC236}">
                <a16:creationId xmlns="" xmlns:a16="http://schemas.microsoft.com/office/drawing/2014/main" id="{2BE3F9D5-EA11-42EC-80D9-1A76F88D1831}"/>
              </a:ext>
            </a:extLst>
          </p:cNvPr>
          <p:cNvSpPr/>
          <p:nvPr/>
        </p:nvSpPr>
        <p:spPr>
          <a:xfrm>
            <a:off x="179512" y="737529"/>
            <a:ext cx="3281668" cy="400110"/>
          </a:xfrm>
          <a:prstGeom prst="rect">
            <a:avLst/>
          </a:prstGeom>
        </p:spPr>
        <p:txBody>
          <a:bodyPr wrap="none">
            <a:spAutoFit/>
          </a:bodyPr>
          <a:lstStyle/>
          <a:p>
            <a:r>
              <a:rPr lang="zh-CN" altLang="en-US" b="1" dirty="0"/>
              <a:t>（一）应收调整业务流程图</a:t>
            </a:r>
          </a:p>
        </p:txBody>
      </p:sp>
    </p:spTree>
    <p:extLst>
      <p:ext uri="{BB962C8B-B14F-4D97-AF65-F5344CB8AC3E}">
        <p14:creationId xmlns:p14="http://schemas.microsoft.com/office/powerpoint/2010/main" val="14037068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四、</a:t>
            </a:r>
            <a:r>
              <a:rPr lang="en-US" altLang="zh-CN" sz="2400" b="1" dirty="0"/>
              <a:t> </a:t>
            </a:r>
            <a:r>
              <a:rPr lang="zh-CN" altLang="en-US" sz="2400" b="1" dirty="0"/>
              <a:t>应收调整业务</a:t>
            </a:r>
            <a:endParaRPr lang="zh-CN" sz="2400" b="1" dirty="0"/>
          </a:p>
        </p:txBody>
      </p:sp>
      <p:sp>
        <p:nvSpPr>
          <p:cNvPr id="9" name="矩形 8">
            <a:extLst>
              <a:ext uri="{FF2B5EF4-FFF2-40B4-BE49-F238E27FC236}">
                <a16:creationId xmlns="" xmlns:a16="http://schemas.microsoft.com/office/drawing/2014/main" id="{2BE3F9D5-EA11-42EC-80D9-1A76F88D1831}"/>
              </a:ext>
            </a:extLst>
          </p:cNvPr>
          <p:cNvSpPr/>
          <p:nvPr/>
        </p:nvSpPr>
        <p:spPr>
          <a:xfrm>
            <a:off x="179512" y="737529"/>
            <a:ext cx="4055919" cy="400110"/>
          </a:xfrm>
          <a:prstGeom prst="rect">
            <a:avLst/>
          </a:prstGeom>
        </p:spPr>
        <p:txBody>
          <a:bodyPr wrap="none">
            <a:spAutoFit/>
          </a:bodyPr>
          <a:lstStyle/>
          <a:p>
            <a:r>
              <a:rPr lang="zh-CN" altLang="en-US" b="1" dirty="0"/>
              <a:t>（二）应收调整业务系统操作流程</a:t>
            </a:r>
          </a:p>
        </p:txBody>
      </p:sp>
      <p:sp>
        <p:nvSpPr>
          <p:cNvPr id="6" name="矩形: 圆角 5">
            <a:extLst>
              <a:ext uri="{FF2B5EF4-FFF2-40B4-BE49-F238E27FC236}">
                <a16:creationId xmlns="" xmlns:a16="http://schemas.microsoft.com/office/drawing/2014/main" id="{EF8EF01C-CB23-4972-99E7-4FDE873F4C74}"/>
              </a:ext>
            </a:extLst>
          </p:cNvPr>
          <p:cNvSpPr/>
          <p:nvPr/>
        </p:nvSpPr>
        <p:spPr>
          <a:xfrm>
            <a:off x="476997" y="1288906"/>
            <a:ext cx="4383036"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在收费云录入应收调整单</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44824"/>
            <a:ext cx="8131583" cy="4176000"/>
          </a:xfrm>
          <a:prstGeom prst="rect">
            <a:avLst/>
          </a:prstGeom>
        </p:spPr>
      </p:pic>
    </p:spTree>
    <p:extLst>
      <p:ext uri="{BB962C8B-B14F-4D97-AF65-F5344CB8AC3E}">
        <p14:creationId xmlns:p14="http://schemas.microsoft.com/office/powerpoint/2010/main" val="8726781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ksabina\AppData\Local\Temp\SNAGHTML60d2685.PNG">
            <a:extLst>
              <a:ext uri="{FF2B5EF4-FFF2-40B4-BE49-F238E27FC236}">
                <a16:creationId xmlns="" xmlns:a16="http://schemas.microsoft.com/office/drawing/2014/main" id="{FFAF4E1E-E515-4993-81F7-15BC1DD57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2" y="1859044"/>
            <a:ext cx="9038202" cy="3900487"/>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四、</a:t>
            </a:r>
            <a:r>
              <a:rPr lang="en-US" altLang="zh-CN" sz="2400" b="1" dirty="0"/>
              <a:t> </a:t>
            </a:r>
            <a:r>
              <a:rPr lang="zh-CN" altLang="en-US" sz="2400" b="1" dirty="0"/>
              <a:t>应收调整业务</a:t>
            </a:r>
            <a:endParaRPr lang="zh-CN" sz="2400" b="1" dirty="0"/>
          </a:p>
        </p:txBody>
      </p:sp>
      <p:sp>
        <p:nvSpPr>
          <p:cNvPr id="6" name="矩形: 圆角 5">
            <a:extLst>
              <a:ext uri="{FF2B5EF4-FFF2-40B4-BE49-F238E27FC236}">
                <a16:creationId xmlns="" xmlns:a16="http://schemas.microsoft.com/office/drawing/2014/main" id="{EF8EF01C-CB23-4972-99E7-4FDE873F4C74}"/>
              </a:ext>
            </a:extLst>
          </p:cNvPr>
          <p:cNvSpPr/>
          <p:nvPr/>
        </p:nvSpPr>
        <p:spPr>
          <a:xfrm>
            <a:off x="296175" y="908720"/>
            <a:ext cx="6903315"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收费云应收调整单通过清分系统传递到</a:t>
            </a:r>
            <a:r>
              <a:rPr lang="en-US" altLang="zh-CN" b="1" dirty="0">
                <a:solidFill>
                  <a:schemeClr val="tx1"/>
                </a:solidFill>
              </a:rPr>
              <a:t>EAS</a:t>
            </a:r>
            <a:r>
              <a:rPr lang="zh-CN" altLang="en-US" b="1" dirty="0">
                <a:solidFill>
                  <a:schemeClr val="tx1"/>
                </a:solidFill>
              </a:rPr>
              <a:t>应收调整单</a:t>
            </a:r>
          </a:p>
        </p:txBody>
      </p:sp>
      <p:sp>
        <p:nvSpPr>
          <p:cNvPr id="2" name="矩形 1">
            <a:extLst>
              <a:ext uri="{FF2B5EF4-FFF2-40B4-BE49-F238E27FC236}">
                <a16:creationId xmlns="" xmlns:a16="http://schemas.microsoft.com/office/drawing/2014/main" id="{09F8B0B3-BC82-4D1C-B7E6-E591C04537B2}"/>
              </a:ext>
            </a:extLst>
          </p:cNvPr>
          <p:cNvSpPr/>
          <p:nvPr/>
        </p:nvSpPr>
        <p:spPr>
          <a:xfrm>
            <a:off x="179512" y="1454292"/>
            <a:ext cx="8424936" cy="400110"/>
          </a:xfrm>
          <a:prstGeom prst="rect">
            <a:avLst/>
          </a:prstGeom>
        </p:spPr>
        <p:txBody>
          <a:bodyPr wrap="square">
            <a:spAutoFit/>
          </a:bodyPr>
          <a:lstStyle/>
          <a:p>
            <a:r>
              <a:rPr lang="zh-CN" altLang="en-US" b="1" dirty="0"/>
              <a:t>路径：</a:t>
            </a:r>
            <a:r>
              <a:rPr lang="en-US" altLang="zh-CN" b="1" dirty="0"/>
              <a:t>【</a:t>
            </a:r>
            <a:r>
              <a:rPr lang="zh-CN" altLang="en-US" b="1" dirty="0"/>
              <a:t>财务共享</a:t>
            </a:r>
            <a:r>
              <a:rPr lang="en-US" altLang="zh-CN" b="1" dirty="0"/>
              <a:t>】-【</a:t>
            </a:r>
            <a:r>
              <a:rPr lang="zh-CN" altLang="en-US" b="1" dirty="0"/>
              <a:t>收入共享</a:t>
            </a:r>
            <a:r>
              <a:rPr lang="en-US" altLang="zh-CN" b="1" dirty="0"/>
              <a:t>】-【</a:t>
            </a:r>
            <a:r>
              <a:rPr lang="zh-CN" altLang="en-US" b="1" dirty="0"/>
              <a:t>收入单据查询</a:t>
            </a:r>
            <a:r>
              <a:rPr lang="en-US" altLang="zh-CN" b="1" dirty="0"/>
              <a:t>】-【</a:t>
            </a:r>
            <a:r>
              <a:rPr lang="zh-CN" altLang="en-US" b="1" dirty="0"/>
              <a:t>应收确认单</a:t>
            </a:r>
            <a:r>
              <a:rPr lang="en-US" altLang="zh-CN" b="1" dirty="0"/>
              <a:t>】</a:t>
            </a:r>
            <a:endParaRPr lang="zh-CN" altLang="en-US" dirty="0"/>
          </a:p>
        </p:txBody>
      </p:sp>
      <p:grpSp>
        <p:nvGrpSpPr>
          <p:cNvPr id="7" name="组合 6"/>
          <p:cNvGrpSpPr/>
          <p:nvPr/>
        </p:nvGrpSpPr>
        <p:grpSpPr>
          <a:xfrm>
            <a:off x="3476897" y="3432698"/>
            <a:ext cx="931972" cy="317261"/>
            <a:chOff x="3476897" y="3432698"/>
            <a:chExt cx="931972" cy="317261"/>
          </a:xfrm>
        </p:grpSpPr>
        <p:pic>
          <p:nvPicPr>
            <p:cNvPr id="4" name="图片 3"/>
            <p:cNvPicPr>
              <a:picLocks noChangeAspect="1"/>
            </p:cNvPicPr>
            <p:nvPr/>
          </p:nvPicPr>
          <p:blipFill>
            <a:blip r:embed="rId3"/>
            <a:stretch>
              <a:fillRect/>
            </a:stretch>
          </p:blipFill>
          <p:spPr>
            <a:xfrm>
              <a:off x="3544773" y="3432698"/>
              <a:ext cx="864096" cy="288032"/>
            </a:xfrm>
            <a:prstGeom prst="rect">
              <a:avLst/>
            </a:prstGeom>
          </p:spPr>
        </p:pic>
        <p:sp>
          <p:nvSpPr>
            <p:cNvPr id="5" name="文本框 4"/>
            <p:cNvSpPr txBox="1"/>
            <p:nvPr/>
          </p:nvSpPr>
          <p:spPr>
            <a:xfrm>
              <a:off x="3476897" y="3503738"/>
              <a:ext cx="825867" cy="246221"/>
            </a:xfrm>
            <a:prstGeom prst="rect">
              <a:avLst/>
            </a:prstGeom>
            <a:noFill/>
          </p:spPr>
          <p:txBody>
            <a:bodyPr wrap="none" rtlCol="0">
              <a:spAutoFit/>
            </a:bodyPr>
            <a:lstStyle/>
            <a:p>
              <a:r>
                <a:rPr lang="zh-CN" altLang="en-US" sz="1000" dirty="0"/>
                <a:t>应收调整单</a:t>
              </a:r>
            </a:p>
          </p:txBody>
        </p:sp>
      </p:grpSp>
    </p:spTree>
    <p:extLst>
      <p:ext uri="{BB962C8B-B14F-4D97-AF65-F5344CB8AC3E}">
        <p14:creationId xmlns:p14="http://schemas.microsoft.com/office/powerpoint/2010/main" val="28194789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四、</a:t>
            </a:r>
            <a:r>
              <a:rPr lang="en-US" altLang="zh-CN" sz="2400" b="1" dirty="0"/>
              <a:t> </a:t>
            </a:r>
            <a:r>
              <a:rPr lang="zh-CN" altLang="en-US" sz="2400" b="1" dirty="0"/>
              <a:t>应收调整业务</a:t>
            </a:r>
            <a:endParaRPr lang="zh-CN" sz="2400" b="1" dirty="0"/>
          </a:p>
        </p:txBody>
      </p:sp>
      <p:sp>
        <p:nvSpPr>
          <p:cNvPr id="6" name="矩形: 圆角 5">
            <a:extLst>
              <a:ext uri="{FF2B5EF4-FFF2-40B4-BE49-F238E27FC236}">
                <a16:creationId xmlns="" xmlns:a16="http://schemas.microsoft.com/office/drawing/2014/main" id="{EF8EF01C-CB23-4972-99E7-4FDE873F4C74}"/>
              </a:ext>
            </a:extLst>
          </p:cNvPr>
          <p:cNvSpPr/>
          <p:nvPr/>
        </p:nvSpPr>
        <p:spPr>
          <a:xfrm>
            <a:off x="228874" y="808692"/>
            <a:ext cx="779951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应收调整单账务处理：系统自动定时调度生成凭证，如需手工触发可点击工具栏生成凭证按钮生成凭证</a:t>
            </a:r>
          </a:p>
        </p:txBody>
      </p:sp>
      <p:pic>
        <p:nvPicPr>
          <p:cNvPr id="3" name="图片 2">
            <a:extLst>
              <a:ext uri="{FF2B5EF4-FFF2-40B4-BE49-F238E27FC236}">
                <a16:creationId xmlns="" xmlns:a16="http://schemas.microsoft.com/office/drawing/2014/main" id="{DB5B5C79-F0A2-425B-B51C-0EE73533792C}"/>
              </a:ext>
            </a:extLst>
          </p:cNvPr>
          <p:cNvPicPr>
            <a:picLocks noChangeAspect="1"/>
          </p:cNvPicPr>
          <p:nvPr/>
        </p:nvPicPr>
        <p:blipFill>
          <a:blip r:embed="rId2"/>
          <a:stretch>
            <a:fillRect/>
          </a:stretch>
        </p:blipFill>
        <p:spPr>
          <a:xfrm>
            <a:off x="179512" y="1705243"/>
            <a:ext cx="8784976" cy="4201810"/>
          </a:xfrm>
          <a:prstGeom prst="rect">
            <a:avLst/>
          </a:prstGeom>
        </p:spPr>
      </p:pic>
    </p:spTree>
    <p:extLst>
      <p:ext uri="{BB962C8B-B14F-4D97-AF65-F5344CB8AC3E}">
        <p14:creationId xmlns:p14="http://schemas.microsoft.com/office/powerpoint/2010/main" val="16111571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 xmlns:a16="http://schemas.microsoft.com/office/drawing/2014/main" id="{4E991A29-5744-4359-BB9B-6170C15356D3}"/>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b="1" dirty="0"/>
              <a:t>目 录</a:t>
            </a:r>
          </a:p>
        </p:txBody>
      </p:sp>
      <p:grpSp>
        <p:nvGrpSpPr>
          <p:cNvPr id="18" name="Group 26">
            <a:extLst>
              <a:ext uri="{FF2B5EF4-FFF2-40B4-BE49-F238E27FC236}">
                <a16:creationId xmlns="" xmlns:a16="http://schemas.microsoft.com/office/drawing/2014/main" id="{52EE38EB-E7D7-4288-943F-AD72BA3C0D09}"/>
              </a:ext>
            </a:extLst>
          </p:cNvPr>
          <p:cNvGrpSpPr>
            <a:grpSpLocks/>
          </p:cNvGrpSpPr>
          <p:nvPr/>
        </p:nvGrpSpPr>
        <p:grpSpPr bwMode="auto">
          <a:xfrm>
            <a:off x="528149" y="988243"/>
            <a:ext cx="4752530" cy="584509"/>
            <a:chOff x="610" y="1254"/>
            <a:chExt cx="2418" cy="237"/>
          </a:xfrm>
        </p:grpSpPr>
        <p:sp>
          <p:nvSpPr>
            <p:cNvPr id="19" name="AutoShape 10">
              <a:extLst>
                <a:ext uri="{FF2B5EF4-FFF2-40B4-BE49-F238E27FC236}">
                  <a16:creationId xmlns="" xmlns:a16="http://schemas.microsoft.com/office/drawing/2014/main" id="{1D0611E2-E5AD-4BE0-8541-26D59B049378}"/>
                </a:ext>
              </a:extLst>
            </p:cNvPr>
            <p:cNvSpPr>
              <a:spLocks noChangeArrowheads="1"/>
            </p:cNvSpPr>
            <p:nvPr/>
          </p:nvSpPr>
          <p:spPr bwMode="auto">
            <a:xfrm>
              <a:off x="610" y="1254"/>
              <a:ext cx="2418" cy="237"/>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en-US" altLang="zh-CN" b="1" kern="0" dirty="0">
                  <a:solidFill>
                    <a:srgbClr val="FFFFFF"/>
                  </a:solidFill>
                  <a:latin typeface="微软雅黑" pitchFamily="34" charset="-122"/>
                  <a:ea typeface="微软雅黑" pitchFamily="34" charset="-122"/>
                </a:rPr>
                <a:t>EAS</a:t>
              </a:r>
              <a:r>
                <a:rPr lang="zh-CN" altLang="en-US" b="1" kern="0" dirty="0">
                  <a:solidFill>
                    <a:srgbClr val="FFFFFF"/>
                  </a:solidFill>
                  <a:latin typeface="微软雅黑" pitchFamily="34" charset="-122"/>
                  <a:ea typeface="微软雅黑" pitchFamily="34" charset="-122"/>
                </a:rPr>
                <a:t>共享二期项目综述</a:t>
              </a:r>
            </a:p>
          </p:txBody>
        </p:sp>
        <p:pic>
          <p:nvPicPr>
            <p:cNvPr id="20" name="Picture 12" descr="logo_b">
              <a:extLst>
                <a:ext uri="{FF2B5EF4-FFF2-40B4-BE49-F238E27FC236}">
                  <a16:creationId xmlns="" xmlns:a16="http://schemas.microsoft.com/office/drawing/2014/main" id="{70B8547E-A518-48C8-BC50-8192A0F0613B}"/>
                </a:ext>
              </a:extLst>
            </p:cNvPr>
            <p:cNvPicPr>
              <a:picLocks noChangeAspect="1" noChangeArrowheads="1"/>
            </p:cNvPicPr>
            <p:nvPr/>
          </p:nvPicPr>
          <p:blipFill>
            <a:blip r:embed="rId2" cstate="print">
              <a:lum bright="100000" contrast="100000"/>
              <a:grayscl/>
            </a:blip>
            <a:srcRect/>
            <a:stretch>
              <a:fillRect/>
            </a:stretch>
          </p:blipFill>
          <p:spPr bwMode="auto">
            <a:xfrm>
              <a:off x="659" y="1298"/>
              <a:ext cx="198" cy="164"/>
            </a:xfrm>
            <a:prstGeom prst="rect">
              <a:avLst/>
            </a:prstGeom>
            <a:noFill/>
            <a:ln w="9525">
              <a:noFill/>
              <a:miter lim="800000"/>
              <a:headEnd/>
              <a:tailEnd/>
            </a:ln>
          </p:spPr>
        </p:pic>
      </p:grpSp>
      <p:grpSp>
        <p:nvGrpSpPr>
          <p:cNvPr id="26" name="组合 25">
            <a:extLst>
              <a:ext uri="{FF2B5EF4-FFF2-40B4-BE49-F238E27FC236}">
                <a16:creationId xmlns="" xmlns:a16="http://schemas.microsoft.com/office/drawing/2014/main" id="{6FB513DE-C04A-4D67-A06F-79B0C0F5A995}"/>
              </a:ext>
            </a:extLst>
          </p:cNvPr>
          <p:cNvGrpSpPr/>
          <p:nvPr/>
        </p:nvGrpSpPr>
        <p:grpSpPr>
          <a:xfrm>
            <a:off x="504745" y="2577380"/>
            <a:ext cx="4752530" cy="584510"/>
            <a:chOff x="541308" y="2060848"/>
            <a:chExt cx="4246355" cy="584510"/>
          </a:xfrm>
        </p:grpSpPr>
        <p:sp>
          <p:nvSpPr>
            <p:cNvPr id="27" name="AutoShape 10">
              <a:extLst>
                <a:ext uri="{FF2B5EF4-FFF2-40B4-BE49-F238E27FC236}">
                  <a16:creationId xmlns="" xmlns:a16="http://schemas.microsoft.com/office/drawing/2014/main" id="{BCC1D0D2-B911-41CD-B6BF-41DF1B4F8F4F}"/>
                </a:ext>
              </a:extLst>
            </p:cNvPr>
            <p:cNvSpPr>
              <a:spLocks noChangeArrowheads="1"/>
            </p:cNvSpPr>
            <p:nvPr/>
          </p:nvSpPr>
          <p:spPr bwMode="auto">
            <a:xfrm>
              <a:off x="541308" y="2060848"/>
              <a:ext cx="4246355" cy="584510"/>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zh-CN" altLang="en-US" b="1" kern="0" dirty="0">
                  <a:solidFill>
                    <a:srgbClr val="FFFFFF"/>
                  </a:solidFill>
                  <a:latin typeface="微软雅黑" pitchFamily="34" charset="-122"/>
                  <a:ea typeface="微软雅黑" pitchFamily="34" charset="-122"/>
                </a:rPr>
                <a:t>应收计提</a:t>
              </a:r>
              <a:r>
                <a:rPr lang="en-US" altLang="zh-CN" b="1" kern="0" dirty="0">
                  <a:solidFill>
                    <a:srgbClr val="FFFFFF"/>
                  </a:solidFill>
                  <a:latin typeface="微软雅黑" pitchFamily="34" charset="-122"/>
                  <a:ea typeface="微软雅黑" pitchFamily="34" charset="-122"/>
                </a:rPr>
                <a:t>/</a:t>
              </a:r>
              <a:r>
                <a:rPr lang="zh-CN" altLang="en-US" b="1" kern="0" dirty="0">
                  <a:solidFill>
                    <a:srgbClr val="FFFFFF"/>
                  </a:solidFill>
                  <a:latin typeface="微软雅黑" pitchFamily="34" charset="-122"/>
                  <a:ea typeface="微软雅黑" pitchFamily="34" charset="-122"/>
                </a:rPr>
                <a:t>应收调整业务流程及操作</a:t>
              </a:r>
            </a:p>
          </p:txBody>
        </p:sp>
        <p:pic>
          <p:nvPicPr>
            <p:cNvPr id="28" name="Picture 12" descr="logo_b">
              <a:extLst>
                <a:ext uri="{FF2B5EF4-FFF2-40B4-BE49-F238E27FC236}">
                  <a16:creationId xmlns="" xmlns:a16="http://schemas.microsoft.com/office/drawing/2014/main" id="{6F282664-644E-49A8-AAE3-EDB06C7CC7F0}"/>
                </a:ext>
              </a:extLst>
            </p:cNvPr>
            <p:cNvPicPr>
              <a:picLocks noChangeAspect="1" noChangeArrowheads="1"/>
            </p:cNvPicPr>
            <p:nvPr/>
          </p:nvPicPr>
          <p:blipFill>
            <a:blip r:embed="rId2" cstate="print">
              <a:lum bright="100000" contrast="100000"/>
              <a:grayscl/>
            </a:blip>
            <a:srcRect/>
            <a:stretch>
              <a:fillRect/>
            </a:stretch>
          </p:blipFill>
          <p:spPr bwMode="auto">
            <a:xfrm>
              <a:off x="610724" y="2160434"/>
              <a:ext cx="347716" cy="404470"/>
            </a:xfrm>
            <a:prstGeom prst="rect">
              <a:avLst/>
            </a:prstGeom>
            <a:noFill/>
            <a:ln w="9525">
              <a:noFill/>
              <a:miter lim="800000"/>
              <a:headEnd/>
              <a:tailEnd/>
            </a:ln>
          </p:spPr>
        </p:pic>
      </p:grpSp>
      <p:pic>
        <p:nvPicPr>
          <p:cNvPr id="29" name="Picture 12" descr="logo_b">
            <a:extLst>
              <a:ext uri="{FF2B5EF4-FFF2-40B4-BE49-F238E27FC236}">
                <a16:creationId xmlns="" xmlns:a16="http://schemas.microsoft.com/office/drawing/2014/main" id="{004AD482-41E0-4CF9-B447-C193B1929052}"/>
              </a:ext>
            </a:extLst>
          </p:cNvPr>
          <p:cNvPicPr>
            <a:picLocks noChangeAspect="1" noChangeArrowheads="1"/>
          </p:cNvPicPr>
          <p:nvPr/>
        </p:nvPicPr>
        <p:blipFill>
          <a:blip r:embed="rId2" cstate="print">
            <a:lum bright="100000" contrast="100000"/>
            <a:grayscl/>
          </a:blip>
          <a:srcRect/>
          <a:stretch>
            <a:fillRect/>
          </a:stretch>
        </p:blipFill>
        <p:spPr bwMode="auto">
          <a:xfrm>
            <a:off x="644792" y="3304644"/>
            <a:ext cx="423790" cy="404470"/>
          </a:xfrm>
          <a:prstGeom prst="rect">
            <a:avLst/>
          </a:prstGeom>
          <a:noFill/>
          <a:ln w="9525">
            <a:noFill/>
            <a:miter lim="800000"/>
            <a:headEnd/>
            <a:tailEnd/>
          </a:ln>
        </p:spPr>
      </p:pic>
      <p:grpSp>
        <p:nvGrpSpPr>
          <p:cNvPr id="30" name="组合 29">
            <a:extLst>
              <a:ext uri="{FF2B5EF4-FFF2-40B4-BE49-F238E27FC236}">
                <a16:creationId xmlns="" xmlns:a16="http://schemas.microsoft.com/office/drawing/2014/main" id="{D308EA25-5357-485D-A42A-E91E5209DD20}"/>
              </a:ext>
            </a:extLst>
          </p:cNvPr>
          <p:cNvGrpSpPr/>
          <p:nvPr/>
        </p:nvGrpSpPr>
        <p:grpSpPr>
          <a:xfrm>
            <a:off x="501793" y="3371293"/>
            <a:ext cx="4752530" cy="523844"/>
            <a:chOff x="582372" y="4462088"/>
            <a:chExt cx="4246355" cy="523844"/>
          </a:xfrm>
        </p:grpSpPr>
        <p:sp>
          <p:nvSpPr>
            <p:cNvPr id="31" name="AutoShape 10">
              <a:extLst>
                <a:ext uri="{FF2B5EF4-FFF2-40B4-BE49-F238E27FC236}">
                  <a16:creationId xmlns="" xmlns:a16="http://schemas.microsoft.com/office/drawing/2014/main" id="{22B32A27-7C9C-40D6-A9DD-F6163C5F95B2}"/>
                </a:ext>
              </a:extLst>
            </p:cNvPr>
            <p:cNvSpPr>
              <a:spLocks noChangeArrowheads="1"/>
            </p:cNvSpPr>
            <p:nvPr/>
          </p:nvSpPr>
          <p:spPr bwMode="auto">
            <a:xfrm>
              <a:off x="582372" y="4462088"/>
              <a:ext cx="4246355" cy="523844"/>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zh-CN" altLang="en-US" b="1" kern="0" dirty="0">
                  <a:solidFill>
                    <a:schemeClr val="bg1"/>
                  </a:solidFill>
                  <a:latin typeface="微软雅黑" pitchFamily="34" charset="-122"/>
                  <a:ea typeface="微软雅黑" pitchFamily="34" charset="-122"/>
                </a:rPr>
                <a:t>实收</a:t>
              </a:r>
              <a:r>
                <a:rPr lang="en-US" altLang="zh-CN" b="1" kern="0" dirty="0">
                  <a:solidFill>
                    <a:schemeClr val="bg1"/>
                  </a:solidFill>
                  <a:latin typeface="微软雅黑" pitchFamily="34" charset="-122"/>
                  <a:ea typeface="微软雅黑" pitchFamily="34" charset="-122"/>
                </a:rPr>
                <a:t>/</a:t>
              </a:r>
              <a:r>
                <a:rPr lang="zh-CN" altLang="en-US" b="1" kern="0" dirty="0">
                  <a:solidFill>
                    <a:schemeClr val="bg1"/>
                  </a:solidFill>
                  <a:latin typeface="微软雅黑" pitchFamily="34" charset="-122"/>
                  <a:ea typeface="微软雅黑" pitchFamily="34" charset="-122"/>
                </a:rPr>
                <a:t>实收调整业务流程及操作</a:t>
              </a:r>
            </a:p>
          </p:txBody>
        </p:sp>
        <p:pic>
          <p:nvPicPr>
            <p:cNvPr id="32" name="Picture 12" descr="logo_b">
              <a:extLst>
                <a:ext uri="{FF2B5EF4-FFF2-40B4-BE49-F238E27FC236}">
                  <a16:creationId xmlns="" xmlns:a16="http://schemas.microsoft.com/office/drawing/2014/main" id="{3683701C-7F2F-4471-8F0C-28980265D9CF}"/>
                </a:ext>
              </a:extLst>
            </p:cNvPr>
            <p:cNvPicPr>
              <a:picLocks noChangeAspect="1" noChangeArrowheads="1"/>
            </p:cNvPicPr>
            <p:nvPr/>
          </p:nvPicPr>
          <p:blipFill>
            <a:blip r:embed="rId2" cstate="print">
              <a:lum bright="100000" contrast="100000"/>
              <a:grayscl/>
            </a:blip>
            <a:srcRect/>
            <a:stretch>
              <a:fillRect/>
            </a:stretch>
          </p:blipFill>
          <p:spPr bwMode="auto">
            <a:xfrm>
              <a:off x="683568" y="4509120"/>
              <a:ext cx="347716" cy="404470"/>
            </a:xfrm>
            <a:prstGeom prst="rect">
              <a:avLst/>
            </a:prstGeom>
            <a:noFill/>
            <a:ln w="9525">
              <a:noFill/>
              <a:miter lim="800000"/>
              <a:headEnd/>
              <a:tailEnd/>
            </a:ln>
          </p:spPr>
        </p:pic>
      </p:grpSp>
      <p:sp>
        <p:nvSpPr>
          <p:cNvPr id="34" name="AutoShape 10">
            <a:extLst>
              <a:ext uri="{FF2B5EF4-FFF2-40B4-BE49-F238E27FC236}">
                <a16:creationId xmlns="" xmlns:a16="http://schemas.microsoft.com/office/drawing/2014/main" id="{68EBC696-4AC6-454E-9107-E6201BCA4477}"/>
              </a:ext>
            </a:extLst>
          </p:cNvPr>
          <p:cNvSpPr>
            <a:spLocks noChangeArrowheads="1"/>
          </p:cNvSpPr>
          <p:nvPr/>
        </p:nvSpPr>
        <p:spPr bwMode="auto">
          <a:xfrm>
            <a:off x="560617" y="4921527"/>
            <a:ext cx="4752529" cy="523844"/>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zh-CN" altLang="en-US" b="1" kern="0" dirty="0">
                <a:solidFill>
                  <a:schemeClr val="bg1"/>
                </a:solidFill>
                <a:latin typeface="微软雅黑" pitchFamily="34" charset="-122"/>
                <a:ea typeface="微软雅黑" pitchFamily="34" charset="-122"/>
              </a:rPr>
              <a:t> 退款业务流程及操作</a:t>
            </a:r>
          </a:p>
        </p:txBody>
      </p:sp>
      <p:sp>
        <p:nvSpPr>
          <p:cNvPr id="37" name="AutoShape 10">
            <a:extLst>
              <a:ext uri="{FF2B5EF4-FFF2-40B4-BE49-F238E27FC236}">
                <a16:creationId xmlns="" xmlns:a16="http://schemas.microsoft.com/office/drawing/2014/main" id="{2BFC7B0D-486C-4A68-8595-9E9C20469395}"/>
              </a:ext>
            </a:extLst>
          </p:cNvPr>
          <p:cNvSpPr>
            <a:spLocks noChangeArrowheads="1"/>
          </p:cNvSpPr>
          <p:nvPr/>
        </p:nvSpPr>
        <p:spPr bwMode="auto">
          <a:xfrm>
            <a:off x="539551" y="4160346"/>
            <a:ext cx="4752529" cy="523844"/>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zh-CN" altLang="en-US" b="1" kern="0" dirty="0">
                <a:solidFill>
                  <a:schemeClr val="bg1"/>
                </a:solidFill>
                <a:latin typeface="微软雅黑" pitchFamily="34" charset="-122"/>
                <a:ea typeface="微软雅黑" pitchFamily="34" charset="-122"/>
              </a:rPr>
              <a:t> 预收结转业务流程及操作</a:t>
            </a:r>
          </a:p>
        </p:txBody>
      </p:sp>
      <p:sp>
        <p:nvSpPr>
          <p:cNvPr id="40" name="AutoShape 10">
            <a:extLst>
              <a:ext uri="{FF2B5EF4-FFF2-40B4-BE49-F238E27FC236}">
                <a16:creationId xmlns="" xmlns:a16="http://schemas.microsoft.com/office/drawing/2014/main" id="{D37F77CE-83A5-450A-BD1A-FBA3BEFFD101}"/>
              </a:ext>
            </a:extLst>
          </p:cNvPr>
          <p:cNvSpPr>
            <a:spLocks noChangeArrowheads="1"/>
          </p:cNvSpPr>
          <p:nvPr/>
        </p:nvSpPr>
        <p:spPr bwMode="auto">
          <a:xfrm>
            <a:off x="553103" y="5713468"/>
            <a:ext cx="4752529" cy="523844"/>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zh-CN" altLang="en-US" b="1" kern="0" dirty="0">
                <a:solidFill>
                  <a:schemeClr val="bg1"/>
                </a:solidFill>
                <a:latin typeface="微软雅黑" pitchFamily="34" charset="-122"/>
                <a:ea typeface="微软雅黑" pitchFamily="34" charset="-122"/>
              </a:rPr>
              <a:t> 系统对账</a:t>
            </a:r>
          </a:p>
        </p:txBody>
      </p:sp>
      <p:grpSp>
        <p:nvGrpSpPr>
          <p:cNvPr id="23" name="Group 26">
            <a:extLst>
              <a:ext uri="{FF2B5EF4-FFF2-40B4-BE49-F238E27FC236}">
                <a16:creationId xmlns="" xmlns:a16="http://schemas.microsoft.com/office/drawing/2014/main" id="{D745F732-7026-4A2E-9EBD-1EEA7FE6FE9D}"/>
              </a:ext>
            </a:extLst>
          </p:cNvPr>
          <p:cNvGrpSpPr>
            <a:grpSpLocks/>
          </p:cNvGrpSpPr>
          <p:nvPr/>
        </p:nvGrpSpPr>
        <p:grpSpPr bwMode="auto">
          <a:xfrm>
            <a:off x="505453" y="1781409"/>
            <a:ext cx="4752530" cy="584509"/>
            <a:chOff x="610" y="1254"/>
            <a:chExt cx="2418" cy="237"/>
          </a:xfrm>
        </p:grpSpPr>
        <p:sp>
          <p:nvSpPr>
            <p:cNvPr id="24" name="AutoShape 10">
              <a:extLst>
                <a:ext uri="{FF2B5EF4-FFF2-40B4-BE49-F238E27FC236}">
                  <a16:creationId xmlns="" xmlns:a16="http://schemas.microsoft.com/office/drawing/2014/main" id="{8DBA9087-9993-4E6F-A3CA-06EE9CAA3A5D}"/>
                </a:ext>
              </a:extLst>
            </p:cNvPr>
            <p:cNvSpPr>
              <a:spLocks noChangeArrowheads="1"/>
            </p:cNvSpPr>
            <p:nvPr/>
          </p:nvSpPr>
          <p:spPr bwMode="auto">
            <a:xfrm>
              <a:off x="610" y="1254"/>
              <a:ext cx="2418" cy="237"/>
            </a:xfrm>
            <a:prstGeom prst="roundRect">
              <a:avLst>
                <a:gd name="adj" fmla="val 9917"/>
              </a:avLst>
            </a:prstGeom>
            <a:gradFill rotWithShape="1">
              <a:gsLst>
                <a:gs pos="0">
                  <a:srgbClr val="0060C0"/>
                </a:gs>
                <a:gs pos="100000">
                  <a:srgbClr val="003B76"/>
                </a:gs>
              </a:gsLst>
              <a:lin ang="5400000" scaled="1"/>
            </a:gradFill>
            <a:ln w="6350" algn="ctr">
              <a:noFill/>
              <a:round/>
              <a:headEnd/>
              <a:tailEnd/>
            </a:ln>
            <a:effectLst>
              <a:prstShdw prst="shdw18" dist="17961" dir="13500000">
                <a:srgbClr val="0060C0">
                  <a:gamma/>
                  <a:shade val="60000"/>
                  <a:invGamma/>
                </a:srgbClr>
              </a:prstShdw>
            </a:effectLst>
          </p:spPr>
          <p:txBody>
            <a:bodyPr wrap="none" anchor="ctr"/>
            <a:lstStyle/>
            <a:p>
              <a:pPr marL="452438" fontAlgn="auto">
                <a:spcBef>
                  <a:spcPts val="0"/>
                </a:spcBef>
                <a:spcAft>
                  <a:spcPts val="0"/>
                </a:spcAft>
                <a:defRPr/>
              </a:pPr>
              <a:r>
                <a:rPr lang="en-US" altLang="zh-CN" b="1" kern="0" dirty="0">
                  <a:solidFill>
                    <a:srgbClr val="FFFFFF"/>
                  </a:solidFill>
                  <a:latin typeface="微软雅黑" pitchFamily="34" charset="-122"/>
                  <a:ea typeface="微软雅黑" pitchFamily="34" charset="-122"/>
                </a:rPr>
                <a:t>EAS</a:t>
              </a:r>
              <a:r>
                <a:rPr lang="zh-CN" altLang="en-US" b="1" kern="0" dirty="0">
                  <a:solidFill>
                    <a:srgbClr val="FFFFFF"/>
                  </a:solidFill>
                  <a:latin typeface="微软雅黑" pitchFamily="34" charset="-122"/>
                  <a:ea typeface="微软雅黑" pitchFamily="34" charset="-122"/>
                </a:rPr>
                <a:t>基础配置</a:t>
              </a:r>
            </a:p>
          </p:txBody>
        </p:sp>
        <p:pic>
          <p:nvPicPr>
            <p:cNvPr id="42" name="Picture 12" descr="logo_b">
              <a:extLst>
                <a:ext uri="{FF2B5EF4-FFF2-40B4-BE49-F238E27FC236}">
                  <a16:creationId xmlns="" xmlns:a16="http://schemas.microsoft.com/office/drawing/2014/main" id="{928AFF13-FEF6-4B69-BA08-6592B3C25FAF}"/>
                </a:ext>
              </a:extLst>
            </p:cNvPr>
            <p:cNvPicPr>
              <a:picLocks noChangeAspect="1" noChangeArrowheads="1"/>
            </p:cNvPicPr>
            <p:nvPr/>
          </p:nvPicPr>
          <p:blipFill>
            <a:blip r:embed="rId2" cstate="print">
              <a:lum bright="100000" contrast="100000"/>
              <a:grayscl/>
            </a:blip>
            <a:srcRect/>
            <a:stretch>
              <a:fillRect/>
            </a:stretch>
          </p:blipFill>
          <p:spPr bwMode="auto">
            <a:xfrm>
              <a:off x="659" y="1298"/>
              <a:ext cx="198" cy="164"/>
            </a:xfrm>
            <a:prstGeom prst="rect">
              <a:avLst/>
            </a:prstGeom>
            <a:noFill/>
            <a:ln w="9525">
              <a:noFill/>
              <a:miter lim="800000"/>
              <a:headEnd/>
              <a:tailEnd/>
            </a:ln>
          </p:spPr>
        </p:pic>
      </p:grpSp>
      <p:pic>
        <p:nvPicPr>
          <p:cNvPr id="43" name="Picture 12" descr="logo_b">
            <a:extLst>
              <a:ext uri="{FF2B5EF4-FFF2-40B4-BE49-F238E27FC236}">
                <a16:creationId xmlns="" xmlns:a16="http://schemas.microsoft.com/office/drawing/2014/main" id="{3683701C-7F2F-4471-8F0C-28980265D9CF}"/>
              </a:ext>
            </a:extLst>
          </p:cNvPr>
          <p:cNvPicPr>
            <a:picLocks noChangeAspect="1" noChangeArrowheads="1"/>
          </p:cNvPicPr>
          <p:nvPr/>
        </p:nvPicPr>
        <p:blipFill>
          <a:blip r:embed="rId2" cstate="print">
            <a:lum bright="100000" contrast="100000"/>
            <a:grayscl/>
          </a:blip>
          <a:srcRect/>
          <a:stretch>
            <a:fillRect/>
          </a:stretch>
        </p:blipFill>
        <p:spPr bwMode="auto">
          <a:xfrm>
            <a:off x="668307" y="4968746"/>
            <a:ext cx="389165" cy="404470"/>
          </a:xfrm>
          <a:prstGeom prst="rect">
            <a:avLst/>
          </a:prstGeom>
          <a:noFill/>
          <a:ln w="9525">
            <a:noFill/>
            <a:miter lim="800000"/>
            <a:headEnd/>
            <a:tailEnd/>
          </a:ln>
        </p:spPr>
      </p:pic>
      <p:pic>
        <p:nvPicPr>
          <p:cNvPr id="44" name="Picture 12" descr="logo_b">
            <a:extLst>
              <a:ext uri="{FF2B5EF4-FFF2-40B4-BE49-F238E27FC236}">
                <a16:creationId xmlns="" xmlns:a16="http://schemas.microsoft.com/office/drawing/2014/main" id="{3683701C-7F2F-4471-8F0C-28980265D9CF}"/>
              </a:ext>
            </a:extLst>
          </p:cNvPr>
          <p:cNvPicPr>
            <a:picLocks noChangeAspect="1" noChangeArrowheads="1"/>
          </p:cNvPicPr>
          <p:nvPr/>
        </p:nvPicPr>
        <p:blipFill>
          <a:blip r:embed="rId2" cstate="print">
            <a:lum bright="100000" contrast="100000"/>
            <a:grayscl/>
          </a:blip>
          <a:srcRect/>
          <a:stretch>
            <a:fillRect/>
          </a:stretch>
        </p:blipFill>
        <p:spPr bwMode="auto">
          <a:xfrm>
            <a:off x="644792" y="4211534"/>
            <a:ext cx="389165" cy="404470"/>
          </a:xfrm>
          <a:prstGeom prst="rect">
            <a:avLst/>
          </a:prstGeom>
          <a:noFill/>
          <a:ln w="9525">
            <a:noFill/>
            <a:miter lim="800000"/>
            <a:headEnd/>
            <a:tailEnd/>
          </a:ln>
        </p:spPr>
      </p:pic>
      <p:pic>
        <p:nvPicPr>
          <p:cNvPr id="45" name="Picture 12" descr="logo_b">
            <a:extLst>
              <a:ext uri="{FF2B5EF4-FFF2-40B4-BE49-F238E27FC236}">
                <a16:creationId xmlns="" xmlns:a16="http://schemas.microsoft.com/office/drawing/2014/main" id="{3683701C-7F2F-4471-8F0C-28980265D9CF}"/>
              </a:ext>
            </a:extLst>
          </p:cNvPr>
          <p:cNvPicPr>
            <a:picLocks noChangeAspect="1" noChangeArrowheads="1"/>
          </p:cNvPicPr>
          <p:nvPr/>
        </p:nvPicPr>
        <p:blipFill>
          <a:blip r:embed="rId2" cstate="print">
            <a:lum bright="100000" contrast="100000"/>
            <a:grayscl/>
          </a:blip>
          <a:srcRect/>
          <a:stretch>
            <a:fillRect/>
          </a:stretch>
        </p:blipFill>
        <p:spPr bwMode="auto">
          <a:xfrm>
            <a:off x="654443" y="5773155"/>
            <a:ext cx="389165" cy="404470"/>
          </a:xfrm>
          <a:prstGeom prst="rect">
            <a:avLst/>
          </a:prstGeom>
          <a:noFill/>
          <a:ln w="9525">
            <a:noFill/>
            <a:miter lim="800000"/>
            <a:headEnd/>
            <a:tailEnd/>
          </a:ln>
        </p:spPr>
      </p:pic>
    </p:spTree>
    <p:extLst>
      <p:ext uri="{BB962C8B-B14F-4D97-AF65-F5344CB8AC3E}">
        <p14:creationId xmlns:p14="http://schemas.microsoft.com/office/powerpoint/2010/main" val="71508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r>
              <a:rPr lang="zh-CN" altLang="en-US" sz="2400" b="1" dirty="0"/>
              <a:t>四、</a:t>
            </a:r>
            <a:r>
              <a:rPr lang="en-US" altLang="zh-CN" sz="2400" b="1" dirty="0"/>
              <a:t> </a:t>
            </a:r>
            <a:r>
              <a:rPr lang="zh-CN" altLang="en-US" sz="2400" b="1" dirty="0"/>
              <a:t>应收调整业务</a:t>
            </a:r>
            <a:endParaRPr lang="zh-CN" sz="2400" b="1" dirty="0"/>
          </a:p>
        </p:txBody>
      </p:sp>
      <p:sp>
        <p:nvSpPr>
          <p:cNvPr id="8" name="矩形: 圆角 7">
            <a:extLst>
              <a:ext uri="{FF2B5EF4-FFF2-40B4-BE49-F238E27FC236}">
                <a16:creationId xmlns="" xmlns:a16="http://schemas.microsoft.com/office/drawing/2014/main" id="{2407CCA9-1938-4376-BF27-6F8378DC356D}"/>
              </a:ext>
            </a:extLst>
          </p:cNvPr>
          <p:cNvSpPr/>
          <p:nvPr/>
        </p:nvSpPr>
        <p:spPr>
          <a:xfrm>
            <a:off x="195211" y="754132"/>
            <a:ext cx="8553253"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应收调整凭证查询：</a:t>
            </a:r>
            <a:r>
              <a:rPr lang="en-US" altLang="zh-CN" b="1" dirty="0">
                <a:solidFill>
                  <a:schemeClr val="tx1"/>
                </a:solidFill>
              </a:rPr>
              <a:t>1</a:t>
            </a:r>
            <a:r>
              <a:rPr lang="zh-CN" altLang="en-US" b="1" dirty="0">
                <a:solidFill>
                  <a:schemeClr val="tx1"/>
                </a:solidFill>
              </a:rPr>
              <a:t>）在应收确认单列表中单据点击下查即可查询到该笔单据生成的凭证；</a:t>
            </a:r>
            <a:r>
              <a:rPr lang="en-US" altLang="zh-CN" b="1" dirty="0">
                <a:solidFill>
                  <a:schemeClr val="tx1"/>
                </a:solidFill>
              </a:rPr>
              <a:t>2</a:t>
            </a:r>
            <a:r>
              <a:rPr lang="zh-CN" altLang="en-US" b="1" dirty="0">
                <a:solidFill>
                  <a:schemeClr val="tx1"/>
                </a:solidFill>
              </a:rPr>
              <a:t>）在凭证序时簿可查询到自动生成的应收凭证</a:t>
            </a:r>
          </a:p>
        </p:txBody>
      </p:sp>
      <p:pic>
        <p:nvPicPr>
          <p:cNvPr id="2" name="图片 1">
            <a:extLst>
              <a:ext uri="{FF2B5EF4-FFF2-40B4-BE49-F238E27FC236}">
                <a16:creationId xmlns="" xmlns:a16="http://schemas.microsoft.com/office/drawing/2014/main" id="{3469543F-CA3E-4A63-8EA8-117D6D2FB15A}"/>
              </a:ext>
            </a:extLst>
          </p:cNvPr>
          <p:cNvPicPr>
            <a:picLocks noChangeAspect="1"/>
          </p:cNvPicPr>
          <p:nvPr/>
        </p:nvPicPr>
        <p:blipFill>
          <a:blip r:embed="rId2"/>
          <a:stretch>
            <a:fillRect/>
          </a:stretch>
        </p:blipFill>
        <p:spPr>
          <a:xfrm>
            <a:off x="215376" y="1556792"/>
            <a:ext cx="8713247" cy="4077499"/>
          </a:xfrm>
          <a:prstGeom prst="rect">
            <a:avLst/>
          </a:prstGeom>
        </p:spPr>
      </p:pic>
      <p:pic>
        <p:nvPicPr>
          <p:cNvPr id="3" name="图片 2">
            <a:extLst>
              <a:ext uri="{FF2B5EF4-FFF2-40B4-BE49-F238E27FC236}">
                <a16:creationId xmlns="" xmlns:a16="http://schemas.microsoft.com/office/drawing/2014/main" id="{FE117BEA-0371-4A79-AB99-80B7F7298833}"/>
              </a:ext>
            </a:extLst>
          </p:cNvPr>
          <p:cNvPicPr>
            <a:picLocks noChangeAspect="1"/>
          </p:cNvPicPr>
          <p:nvPr/>
        </p:nvPicPr>
        <p:blipFill>
          <a:blip r:embed="rId3"/>
          <a:stretch>
            <a:fillRect/>
          </a:stretch>
        </p:blipFill>
        <p:spPr>
          <a:xfrm>
            <a:off x="251520" y="2023766"/>
            <a:ext cx="8713247" cy="3384376"/>
          </a:xfrm>
          <a:prstGeom prst="rect">
            <a:avLst/>
          </a:prstGeom>
        </p:spPr>
      </p:pic>
      <p:pic>
        <p:nvPicPr>
          <p:cNvPr id="5" name="图片 4">
            <a:extLst>
              <a:ext uri="{FF2B5EF4-FFF2-40B4-BE49-F238E27FC236}">
                <a16:creationId xmlns="" xmlns:a16="http://schemas.microsoft.com/office/drawing/2014/main" id="{F8C804B2-CD3C-44C0-B1BB-3326F32FE0E2}"/>
              </a:ext>
            </a:extLst>
          </p:cNvPr>
          <p:cNvPicPr>
            <a:picLocks noChangeAspect="1"/>
          </p:cNvPicPr>
          <p:nvPr/>
        </p:nvPicPr>
        <p:blipFill>
          <a:blip r:embed="rId4"/>
          <a:stretch>
            <a:fillRect/>
          </a:stretch>
        </p:blipFill>
        <p:spPr>
          <a:xfrm>
            <a:off x="251520" y="2291898"/>
            <a:ext cx="8804642" cy="3657382"/>
          </a:xfrm>
          <a:prstGeom prst="rect">
            <a:avLst/>
          </a:prstGeom>
        </p:spPr>
      </p:pic>
      <p:pic>
        <p:nvPicPr>
          <p:cNvPr id="11" name="图片 10">
            <a:extLst>
              <a:ext uri="{FF2B5EF4-FFF2-40B4-BE49-F238E27FC236}">
                <a16:creationId xmlns="" xmlns:a16="http://schemas.microsoft.com/office/drawing/2014/main" id="{A8BF9DE4-7F3E-4044-A955-43D452D04631}"/>
              </a:ext>
            </a:extLst>
          </p:cNvPr>
          <p:cNvPicPr>
            <a:picLocks noChangeAspect="1"/>
          </p:cNvPicPr>
          <p:nvPr/>
        </p:nvPicPr>
        <p:blipFill>
          <a:blip r:embed="rId5"/>
          <a:stretch>
            <a:fillRect/>
          </a:stretch>
        </p:blipFill>
        <p:spPr>
          <a:xfrm>
            <a:off x="260037" y="2636912"/>
            <a:ext cx="8732355" cy="3816672"/>
          </a:xfrm>
          <a:prstGeom prst="rect">
            <a:avLst/>
          </a:prstGeom>
        </p:spPr>
      </p:pic>
    </p:spTree>
    <p:extLst>
      <p:ext uri="{BB962C8B-B14F-4D97-AF65-F5344CB8AC3E}">
        <p14:creationId xmlns:p14="http://schemas.microsoft.com/office/powerpoint/2010/main" val="228539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pic>
        <p:nvPicPr>
          <p:cNvPr id="5" name="图片 4">
            <a:extLst>
              <a:ext uri="{FF2B5EF4-FFF2-40B4-BE49-F238E27FC236}">
                <a16:creationId xmlns="" xmlns:a16="http://schemas.microsoft.com/office/drawing/2014/main" id="{65351CD8-7B84-40F8-8969-BB563A441309}"/>
              </a:ext>
            </a:extLst>
          </p:cNvPr>
          <p:cNvPicPr>
            <a:picLocks noChangeAspect="1"/>
          </p:cNvPicPr>
          <p:nvPr/>
        </p:nvPicPr>
        <p:blipFill>
          <a:blip r:embed="rId2"/>
          <a:stretch>
            <a:fillRect/>
          </a:stretch>
        </p:blipFill>
        <p:spPr>
          <a:xfrm>
            <a:off x="192740" y="1121418"/>
            <a:ext cx="5839777" cy="5565244"/>
          </a:xfrm>
          <a:prstGeom prst="rect">
            <a:avLst/>
          </a:prstGeom>
        </p:spPr>
      </p:pic>
      <p:sp>
        <p:nvSpPr>
          <p:cNvPr id="6" name="文本框 5">
            <a:extLst>
              <a:ext uri="{FF2B5EF4-FFF2-40B4-BE49-F238E27FC236}">
                <a16:creationId xmlns="" xmlns:a16="http://schemas.microsoft.com/office/drawing/2014/main" id="{7494540F-E735-4B95-B76D-64FF9174FDAB}"/>
              </a:ext>
            </a:extLst>
          </p:cNvPr>
          <p:cNvSpPr txBox="1"/>
          <p:nvPr/>
        </p:nvSpPr>
        <p:spPr>
          <a:xfrm>
            <a:off x="6228184" y="1403114"/>
            <a:ext cx="2376264" cy="2031325"/>
          </a:xfrm>
          <a:prstGeom prst="rect">
            <a:avLst/>
          </a:prstGeom>
          <a:noFill/>
          <a:ln w="15875">
            <a:solidFill>
              <a:schemeClr val="accent1"/>
            </a:solidFill>
            <a:prstDash val="sysDash"/>
          </a:ln>
        </p:spPr>
        <p:txBody>
          <a:bodyPr wrap="square" rtlCol="0">
            <a:spAutoFit/>
          </a:bodyPr>
          <a:lstStyle/>
          <a:p>
            <a:r>
              <a:rPr lang="zh-CN" altLang="en-US" sz="1800" b="1" dirty="0">
                <a:solidFill>
                  <a:schemeClr val="accent1"/>
                </a:solidFill>
              </a:rPr>
              <a:t>适用范围：</a:t>
            </a:r>
            <a:endParaRPr lang="en-US" altLang="zh-CN" sz="1800" b="1" dirty="0">
              <a:solidFill>
                <a:schemeClr val="accent1"/>
              </a:solidFill>
            </a:endParaRPr>
          </a:p>
          <a:p>
            <a:endParaRPr lang="en-US" altLang="zh-CN" sz="1800" dirty="0">
              <a:solidFill>
                <a:schemeClr val="accent1"/>
              </a:solidFill>
            </a:endParaRPr>
          </a:p>
          <a:p>
            <a:r>
              <a:rPr lang="zh-CN" altLang="en-US" sz="1800" dirty="0">
                <a:solidFill>
                  <a:schemeClr val="accent1"/>
                </a:solidFill>
              </a:rPr>
              <a:t>本业务流程适用于包括物业收费、预收款、押金收费、临时收费在内的收款业务</a:t>
            </a:r>
            <a:endParaRPr lang="en-US" altLang="zh-CN" sz="1800" dirty="0">
              <a:solidFill>
                <a:schemeClr val="accent1"/>
              </a:solidFill>
            </a:endParaRPr>
          </a:p>
          <a:p>
            <a:endParaRPr lang="en-US" altLang="zh-CN" sz="1800" dirty="0">
              <a:solidFill>
                <a:schemeClr val="accent1"/>
              </a:solidFill>
            </a:endParaRPr>
          </a:p>
        </p:txBody>
      </p:sp>
      <p:sp>
        <p:nvSpPr>
          <p:cNvPr id="7" name="矩形 6">
            <a:extLst>
              <a:ext uri="{FF2B5EF4-FFF2-40B4-BE49-F238E27FC236}">
                <a16:creationId xmlns="" xmlns:a16="http://schemas.microsoft.com/office/drawing/2014/main" id="{FEF01FF9-ED67-410F-B5D2-BC1328C89BF9}"/>
              </a:ext>
            </a:extLst>
          </p:cNvPr>
          <p:cNvSpPr/>
          <p:nvPr/>
        </p:nvSpPr>
        <p:spPr>
          <a:xfrm>
            <a:off x="-6284" y="749527"/>
            <a:ext cx="3281668" cy="400110"/>
          </a:xfrm>
          <a:prstGeom prst="rect">
            <a:avLst/>
          </a:prstGeom>
        </p:spPr>
        <p:txBody>
          <a:bodyPr wrap="none">
            <a:spAutoFit/>
          </a:bodyPr>
          <a:lstStyle/>
          <a:p>
            <a:r>
              <a:rPr lang="zh-CN" altLang="en-US" b="1" dirty="0"/>
              <a:t>（一）实收确认业务流程图</a:t>
            </a:r>
          </a:p>
        </p:txBody>
      </p:sp>
    </p:spTree>
    <p:extLst>
      <p:ext uri="{BB962C8B-B14F-4D97-AF65-F5344CB8AC3E}">
        <p14:creationId xmlns:p14="http://schemas.microsoft.com/office/powerpoint/2010/main" val="16652756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a:t>
            </a:r>
            <a:r>
              <a:rPr lang="en-US" altLang="zh-CN" sz="2400" b="1" dirty="0"/>
              <a:t> </a:t>
            </a:r>
            <a:r>
              <a:rPr lang="zh-CN" altLang="en-US" sz="2400" b="1" dirty="0"/>
              <a:t>实收确认业务</a:t>
            </a:r>
            <a:endParaRPr lang="zh-CN" sz="2400" b="1" dirty="0"/>
          </a:p>
        </p:txBody>
      </p:sp>
      <p:sp>
        <p:nvSpPr>
          <p:cNvPr id="7" name="矩形 6">
            <a:extLst>
              <a:ext uri="{FF2B5EF4-FFF2-40B4-BE49-F238E27FC236}">
                <a16:creationId xmlns="" xmlns:a16="http://schemas.microsoft.com/office/drawing/2014/main" id="{FEF01FF9-ED67-410F-B5D2-BC1328C89BF9}"/>
              </a:ext>
            </a:extLst>
          </p:cNvPr>
          <p:cNvSpPr/>
          <p:nvPr/>
        </p:nvSpPr>
        <p:spPr>
          <a:xfrm>
            <a:off x="-6284" y="749527"/>
            <a:ext cx="3539752" cy="400110"/>
          </a:xfrm>
          <a:prstGeom prst="rect">
            <a:avLst/>
          </a:prstGeom>
        </p:spPr>
        <p:txBody>
          <a:bodyPr wrap="none">
            <a:spAutoFit/>
          </a:bodyPr>
          <a:lstStyle/>
          <a:p>
            <a:r>
              <a:rPr lang="zh-CN" altLang="en-US" b="1" dirty="0"/>
              <a:t>（二）收款业务系统操作流程</a:t>
            </a:r>
          </a:p>
        </p:txBody>
      </p:sp>
      <p:sp>
        <p:nvSpPr>
          <p:cNvPr id="8" name="矩形: 圆角 7">
            <a:extLst>
              <a:ext uri="{FF2B5EF4-FFF2-40B4-BE49-F238E27FC236}">
                <a16:creationId xmlns="" xmlns:a16="http://schemas.microsoft.com/office/drawing/2014/main" id="{445CBA3B-07BB-4AAF-8264-FA54F5ABB697}"/>
              </a:ext>
            </a:extLst>
          </p:cNvPr>
          <p:cNvSpPr/>
          <p:nvPr/>
        </p:nvSpPr>
        <p:spPr>
          <a:xfrm>
            <a:off x="251520" y="1292756"/>
            <a:ext cx="7704856"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在收费云录入缴费记录（物业收费、预收、押金、临时收费）</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12" y="1844824"/>
            <a:ext cx="8178250" cy="4176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65" y="2392853"/>
            <a:ext cx="6696744" cy="3795669"/>
          </a:xfrm>
          <a:prstGeom prst="rect">
            <a:avLst/>
          </a:prstGeom>
        </p:spPr>
      </p:pic>
    </p:spTree>
    <p:extLst>
      <p:ext uri="{BB962C8B-B14F-4D97-AF65-F5344CB8AC3E}">
        <p14:creationId xmlns:p14="http://schemas.microsoft.com/office/powerpoint/2010/main" val="1664105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8" name="矩形: 圆角 7">
            <a:extLst>
              <a:ext uri="{FF2B5EF4-FFF2-40B4-BE49-F238E27FC236}">
                <a16:creationId xmlns="" xmlns:a16="http://schemas.microsoft.com/office/drawing/2014/main" id="{445CBA3B-07BB-4AAF-8264-FA54F5ABB697}"/>
              </a:ext>
            </a:extLst>
          </p:cNvPr>
          <p:cNvSpPr/>
          <p:nvPr/>
        </p:nvSpPr>
        <p:spPr>
          <a:xfrm>
            <a:off x="179512" y="795218"/>
            <a:ext cx="8352928"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缴费单通过清分系统按日自动传递到</a:t>
            </a:r>
            <a:r>
              <a:rPr lang="en-US" altLang="zh-CN" b="1" dirty="0">
                <a:solidFill>
                  <a:schemeClr val="tx1"/>
                </a:solidFill>
              </a:rPr>
              <a:t>EAS</a:t>
            </a:r>
            <a:r>
              <a:rPr lang="zh-CN" altLang="en-US" b="1" dirty="0">
                <a:solidFill>
                  <a:schemeClr val="tx1"/>
                </a:solidFill>
              </a:rPr>
              <a:t>收款单，传递时间为每日</a:t>
            </a:r>
            <a:r>
              <a:rPr lang="en-US" altLang="zh-CN" b="1" dirty="0">
                <a:solidFill>
                  <a:schemeClr val="tx1"/>
                </a:solidFill>
              </a:rPr>
              <a:t>24</a:t>
            </a:r>
            <a:r>
              <a:rPr lang="zh-CN" altLang="en-US" b="1" dirty="0">
                <a:solidFill>
                  <a:schemeClr val="tx1"/>
                </a:solidFill>
              </a:rPr>
              <a:t>点</a:t>
            </a:r>
          </a:p>
        </p:txBody>
      </p:sp>
      <p:sp>
        <p:nvSpPr>
          <p:cNvPr id="6" name="矩形 5">
            <a:extLst>
              <a:ext uri="{FF2B5EF4-FFF2-40B4-BE49-F238E27FC236}">
                <a16:creationId xmlns="" xmlns:a16="http://schemas.microsoft.com/office/drawing/2014/main" id="{826EC996-FA30-4274-9753-98686CB4E02A}"/>
              </a:ext>
            </a:extLst>
          </p:cNvPr>
          <p:cNvSpPr/>
          <p:nvPr/>
        </p:nvSpPr>
        <p:spPr>
          <a:xfrm>
            <a:off x="107504" y="1427343"/>
            <a:ext cx="8424936" cy="400110"/>
          </a:xfrm>
          <a:prstGeom prst="rect">
            <a:avLst/>
          </a:prstGeom>
        </p:spPr>
        <p:txBody>
          <a:bodyPr wrap="square">
            <a:spAutoFit/>
          </a:bodyPr>
          <a:lstStyle/>
          <a:p>
            <a:r>
              <a:rPr lang="zh-CN" altLang="en-US" b="1" dirty="0"/>
              <a:t>路径：</a:t>
            </a:r>
            <a:r>
              <a:rPr lang="en-US" altLang="zh-CN" b="1" dirty="0"/>
              <a:t>【</a:t>
            </a:r>
            <a:r>
              <a:rPr lang="zh-CN" altLang="en-US" b="1" dirty="0"/>
              <a:t>财务共享</a:t>
            </a:r>
            <a:r>
              <a:rPr lang="en-US" altLang="zh-CN" b="1" dirty="0"/>
              <a:t>】-【</a:t>
            </a:r>
            <a:r>
              <a:rPr lang="zh-CN" altLang="en-US" b="1" dirty="0"/>
              <a:t>收入共享</a:t>
            </a:r>
            <a:r>
              <a:rPr lang="en-US" altLang="zh-CN" b="1" dirty="0"/>
              <a:t>】-【</a:t>
            </a:r>
            <a:r>
              <a:rPr lang="zh-CN" altLang="en-US" b="1" dirty="0"/>
              <a:t>收入单据查询</a:t>
            </a:r>
            <a:r>
              <a:rPr lang="en-US" altLang="zh-CN" b="1" dirty="0"/>
              <a:t>】-【</a:t>
            </a:r>
            <a:r>
              <a:rPr lang="zh-CN" altLang="en-US" b="1" dirty="0"/>
              <a:t>收入收款单</a:t>
            </a:r>
            <a:r>
              <a:rPr lang="en-US" altLang="zh-CN" b="1" dirty="0"/>
              <a:t>】</a:t>
            </a:r>
            <a:endParaRPr lang="zh-CN" altLang="en-US" dirty="0"/>
          </a:p>
        </p:txBody>
      </p:sp>
      <p:pic>
        <p:nvPicPr>
          <p:cNvPr id="2" name="图片 1">
            <a:extLst>
              <a:ext uri="{FF2B5EF4-FFF2-40B4-BE49-F238E27FC236}">
                <a16:creationId xmlns="" xmlns:a16="http://schemas.microsoft.com/office/drawing/2014/main" id="{2A3EBC41-99F6-40DE-A937-D76132154204}"/>
              </a:ext>
            </a:extLst>
          </p:cNvPr>
          <p:cNvPicPr>
            <a:picLocks noChangeAspect="1"/>
          </p:cNvPicPr>
          <p:nvPr/>
        </p:nvPicPr>
        <p:blipFill>
          <a:blip r:embed="rId2"/>
          <a:stretch>
            <a:fillRect/>
          </a:stretch>
        </p:blipFill>
        <p:spPr>
          <a:xfrm>
            <a:off x="213404" y="1849583"/>
            <a:ext cx="8280920" cy="3982269"/>
          </a:xfrm>
          <a:prstGeom prst="rect">
            <a:avLst/>
          </a:prstGeom>
        </p:spPr>
      </p:pic>
      <p:pic>
        <p:nvPicPr>
          <p:cNvPr id="3" name="图片 2">
            <a:extLst>
              <a:ext uri="{FF2B5EF4-FFF2-40B4-BE49-F238E27FC236}">
                <a16:creationId xmlns="" xmlns:a16="http://schemas.microsoft.com/office/drawing/2014/main" id="{F9F199F9-42A6-4EEE-AFB5-489A26224B3F}"/>
              </a:ext>
            </a:extLst>
          </p:cNvPr>
          <p:cNvPicPr>
            <a:picLocks noChangeAspect="1"/>
          </p:cNvPicPr>
          <p:nvPr/>
        </p:nvPicPr>
        <p:blipFill>
          <a:blip r:embed="rId3"/>
          <a:stretch>
            <a:fillRect/>
          </a:stretch>
        </p:blipFill>
        <p:spPr>
          <a:xfrm>
            <a:off x="194498" y="2059468"/>
            <a:ext cx="8640960" cy="4480821"/>
          </a:xfrm>
          <a:prstGeom prst="rect">
            <a:avLst/>
          </a:prstGeom>
        </p:spPr>
      </p:pic>
      <p:pic>
        <p:nvPicPr>
          <p:cNvPr id="5" name="图片 4">
            <a:extLst>
              <a:ext uri="{FF2B5EF4-FFF2-40B4-BE49-F238E27FC236}">
                <a16:creationId xmlns="" xmlns:a16="http://schemas.microsoft.com/office/drawing/2014/main" id="{9FF6EA06-E530-4632-95D5-576D8F9C01C4}"/>
              </a:ext>
            </a:extLst>
          </p:cNvPr>
          <p:cNvPicPr>
            <a:picLocks noChangeAspect="1"/>
          </p:cNvPicPr>
          <p:nvPr/>
        </p:nvPicPr>
        <p:blipFill>
          <a:blip r:embed="rId4"/>
          <a:stretch>
            <a:fillRect/>
          </a:stretch>
        </p:blipFill>
        <p:spPr>
          <a:xfrm>
            <a:off x="213404" y="2302836"/>
            <a:ext cx="8640960" cy="4258235"/>
          </a:xfrm>
          <a:prstGeom prst="rect">
            <a:avLst/>
          </a:prstGeom>
        </p:spPr>
      </p:pic>
    </p:spTree>
    <p:extLst>
      <p:ext uri="{BB962C8B-B14F-4D97-AF65-F5344CB8AC3E}">
        <p14:creationId xmlns:p14="http://schemas.microsoft.com/office/powerpoint/2010/main" val="4139440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9" name="矩形: 圆角 8">
            <a:extLst>
              <a:ext uri="{FF2B5EF4-FFF2-40B4-BE49-F238E27FC236}">
                <a16:creationId xmlns="" xmlns:a16="http://schemas.microsoft.com/office/drawing/2014/main" id="{14DADBD1-48B1-4AE7-BAFE-134A102C8F99}"/>
              </a:ext>
            </a:extLst>
          </p:cNvPr>
          <p:cNvSpPr/>
          <p:nvPr/>
        </p:nvSpPr>
        <p:spPr>
          <a:xfrm>
            <a:off x="228874" y="808692"/>
            <a:ext cx="779951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收款单生成凭证：系统自动定时调度生成凭证，如需手工触发可点击工具栏生成凭证按钮生成凭证</a:t>
            </a:r>
          </a:p>
        </p:txBody>
      </p:sp>
      <p:pic>
        <p:nvPicPr>
          <p:cNvPr id="3" name="图片 2">
            <a:extLst>
              <a:ext uri="{FF2B5EF4-FFF2-40B4-BE49-F238E27FC236}">
                <a16:creationId xmlns="" xmlns:a16="http://schemas.microsoft.com/office/drawing/2014/main" id="{CD9D91BA-8407-4291-BFEC-9E6198FC68D7}"/>
              </a:ext>
            </a:extLst>
          </p:cNvPr>
          <p:cNvPicPr>
            <a:picLocks noChangeAspect="1"/>
          </p:cNvPicPr>
          <p:nvPr/>
        </p:nvPicPr>
        <p:blipFill>
          <a:blip r:embed="rId2"/>
          <a:stretch>
            <a:fillRect/>
          </a:stretch>
        </p:blipFill>
        <p:spPr>
          <a:xfrm>
            <a:off x="203761" y="1705243"/>
            <a:ext cx="8688719" cy="4422747"/>
          </a:xfrm>
          <a:prstGeom prst="rect">
            <a:avLst/>
          </a:prstGeom>
        </p:spPr>
      </p:pic>
    </p:spTree>
    <p:extLst>
      <p:ext uri="{BB962C8B-B14F-4D97-AF65-F5344CB8AC3E}">
        <p14:creationId xmlns:p14="http://schemas.microsoft.com/office/powerpoint/2010/main" val="59420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5" name="矩形: 圆角 4">
            <a:extLst>
              <a:ext uri="{FF2B5EF4-FFF2-40B4-BE49-F238E27FC236}">
                <a16:creationId xmlns="" xmlns:a16="http://schemas.microsoft.com/office/drawing/2014/main" id="{7B0896FE-E2EA-4FAC-BEBD-F7792B06EA03}"/>
              </a:ext>
            </a:extLst>
          </p:cNvPr>
          <p:cNvSpPr/>
          <p:nvPr/>
        </p:nvSpPr>
        <p:spPr>
          <a:xfrm>
            <a:off x="145340" y="855858"/>
            <a:ext cx="8553253" cy="694266"/>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收款凭证查询：</a:t>
            </a:r>
            <a:r>
              <a:rPr lang="en-US" altLang="zh-CN" b="1" dirty="0">
                <a:solidFill>
                  <a:schemeClr val="tx1"/>
                </a:solidFill>
              </a:rPr>
              <a:t>1</a:t>
            </a:r>
            <a:r>
              <a:rPr lang="zh-CN" altLang="en-US" b="1" dirty="0">
                <a:solidFill>
                  <a:schemeClr val="tx1"/>
                </a:solidFill>
              </a:rPr>
              <a:t>）在收款单列表中单据点击下查即可查询到该笔单据生成的凭证；</a:t>
            </a:r>
            <a:r>
              <a:rPr lang="en-US" altLang="zh-CN" b="1" dirty="0">
                <a:solidFill>
                  <a:schemeClr val="tx1"/>
                </a:solidFill>
              </a:rPr>
              <a:t>2</a:t>
            </a:r>
            <a:r>
              <a:rPr lang="zh-CN" altLang="en-US" b="1" dirty="0">
                <a:solidFill>
                  <a:schemeClr val="tx1"/>
                </a:solidFill>
              </a:rPr>
              <a:t>）在凭证序时簿可查询到自动生成的收款凭证</a:t>
            </a:r>
          </a:p>
        </p:txBody>
      </p:sp>
      <p:pic>
        <p:nvPicPr>
          <p:cNvPr id="6" name="图片 5">
            <a:extLst>
              <a:ext uri="{FF2B5EF4-FFF2-40B4-BE49-F238E27FC236}">
                <a16:creationId xmlns="" xmlns:a16="http://schemas.microsoft.com/office/drawing/2014/main" id="{4C60EB65-254A-4DD5-BD32-37F31739F27F}"/>
              </a:ext>
            </a:extLst>
          </p:cNvPr>
          <p:cNvPicPr>
            <a:picLocks noChangeAspect="1"/>
          </p:cNvPicPr>
          <p:nvPr/>
        </p:nvPicPr>
        <p:blipFill>
          <a:blip r:embed="rId2"/>
          <a:stretch>
            <a:fillRect/>
          </a:stretch>
        </p:blipFill>
        <p:spPr>
          <a:xfrm>
            <a:off x="179512" y="1700808"/>
            <a:ext cx="8553253" cy="4424920"/>
          </a:xfrm>
          <a:prstGeom prst="rect">
            <a:avLst/>
          </a:prstGeom>
        </p:spPr>
      </p:pic>
      <p:pic>
        <p:nvPicPr>
          <p:cNvPr id="7" name="图片 6">
            <a:extLst>
              <a:ext uri="{FF2B5EF4-FFF2-40B4-BE49-F238E27FC236}">
                <a16:creationId xmlns="" xmlns:a16="http://schemas.microsoft.com/office/drawing/2014/main" id="{DA5CF640-4056-40D8-BB72-E1FA4DAC06A4}"/>
              </a:ext>
            </a:extLst>
          </p:cNvPr>
          <p:cNvPicPr>
            <a:picLocks noChangeAspect="1"/>
          </p:cNvPicPr>
          <p:nvPr/>
        </p:nvPicPr>
        <p:blipFill>
          <a:blip r:embed="rId3"/>
          <a:stretch>
            <a:fillRect/>
          </a:stretch>
        </p:blipFill>
        <p:spPr>
          <a:xfrm>
            <a:off x="140939" y="1988840"/>
            <a:ext cx="8553253" cy="3646874"/>
          </a:xfrm>
          <a:prstGeom prst="rect">
            <a:avLst/>
          </a:prstGeom>
        </p:spPr>
      </p:pic>
      <p:pic>
        <p:nvPicPr>
          <p:cNvPr id="8" name="图片 7">
            <a:extLst>
              <a:ext uri="{FF2B5EF4-FFF2-40B4-BE49-F238E27FC236}">
                <a16:creationId xmlns="" xmlns:a16="http://schemas.microsoft.com/office/drawing/2014/main" id="{A94E3B1C-43EB-416B-9932-D25685F79260}"/>
              </a:ext>
            </a:extLst>
          </p:cNvPr>
          <p:cNvPicPr>
            <a:picLocks noChangeAspect="1"/>
          </p:cNvPicPr>
          <p:nvPr/>
        </p:nvPicPr>
        <p:blipFill>
          <a:blip r:embed="rId4"/>
          <a:stretch>
            <a:fillRect/>
          </a:stretch>
        </p:blipFill>
        <p:spPr>
          <a:xfrm>
            <a:off x="140939" y="2204864"/>
            <a:ext cx="8591826" cy="4438878"/>
          </a:xfrm>
          <a:prstGeom prst="rect">
            <a:avLst/>
          </a:prstGeom>
        </p:spPr>
      </p:pic>
      <p:pic>
        <p:nvPicPr>
          <p:cNvPr id="9" name="图片 8">
            <a:extLst>
              <a:ext uri="{FF2B5EF4-FFF2-40B4-BE49-F238E27FC236}">
                <a16:creationId xmlns="" xmlns:a16="http://schemas.microsoft.com/office/drawing/2014/main" id="{98EA2BEC-08A8-4433-ACDF-B56717D414E2}"/>
              </a:ext>
            </a:extLst>
          </p:cNvPr>
          <p:cNvPicPr>
            <a:picLocks noChangeAspect="1"/>
          </p:cNvPicPr>
          <p:nvPr/>
        </p:nvPicPr>
        <p:blipFill>
          <a:blip r:embed="rId5"/>
          <a:stretch>
            <a:fillRect/>
          </a:stretch>
        </p:blipFill>
        <p:spPr>
          <a:xfrm>
            <a:off x="151167" y="2407585"/>
            <a:ext cx="8388424" cy="4156859"/>
          </a:xfrm>
          <a:prstGeom prst="rect">
            <a:avLst/>
          </a:prstGeom>
        </p:spPr>
      </p:pic>
    </p:spTree>
    <p:extLst>
      <p:ext uri="{BB962C8B-B14F-4D97-AF65-F5344CB8AC3E}">
        <p14:creationId xmlns:p14="http://schemas.microsoft.com/office/powerpoint/2010/main" val="3714684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5" name="矩形: 圆角 4">
            <a:extLst>
              <a:ext uri="{FF2B5EF4-FFF2-40B4-BE49-F238E27FC236}">
                <a16:creationId xmlns="" xmlns:a16="http://schemas.microsoft.com/office/drawing/2014/main" id="{7B0896FE-E2EA-4FAC-BEBD-F7792B06EA03}"/>
              </a:ext>
            </a:extLst>
          </p:cNvPr>
          <p:cNvSpPr/>
          <p:nvPr/>
        </p:nvSpPr>
        <p:spPr>
          <a:xfrm>
            <a:off x="179512" y="855857"/>
            <a:ext cx="8553253"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5. </a:t>
            </a:r>
            <a:r>
              <a:rPr lang="zh-CN" altLang="en-US" b="1" dirty="0">
                <a:solidFill>
                  <a:schemeClr val="tx1"/>
                </a:solidFill>
              </a:rPr>
              <a:t>删除凭证：如需删除已生成的收款凭证，点击工具栏删除凭证按钮即可删除凭证，删除后下查提示单据为空。</a:t>
            </a:r>
          </a:p>
        </p:txBody>
      </p:sp>
      <p:pic>
        <p:nvPicPr>
          <p:cNvPr id="6" name="图片 5">
            <a:extLst>
              <a:ext uri="{FF2B5EF4-FFF2-40B4-BE49-F238E27FC236}">
                <a16:creationId xmlns="" xmlns:a16="http://schemas.microsoft.com/office/drawing/2014/main" id="{CA486A75-347E-419A-9DFF-30AC0075273C}"/>
              </a:ext>
            </a:extLst>
          </p:cNvPr>
          <p:cNvPicPr>
            <a:picLocks noChangeAspect="1"/>
          </p:cNvPicPr>
          <p:nvPr/>
        </p:nvPicPr>
        <p:blipFill>
          <a:blip r:embed="rId2"/>
          <a:stretch>
            <a:fillRect/>
          </a:stretch>
        </p:blipFill>
        <p:spPr>
          <a:xfrm>
            <a:off x="179512" y="1700808"/>
            <a:ext cx="8676456" cy="4699993"/>
          </a:xfrm>
          <a:prstGeom prst="rect">
            <a:avLst/>
          </a:prstGeom>
        </p:spPr>
      </p:pic>
      <p:pic>
        <p:nvPicPr>
          <p:cNvPr id="7" name="图片 6">
            <a:extLst>
              <a:ext uri="{FF2B5EF4-FFF2-40B4-BE49-F238E27FC236}">
                <a16:creationId xmlns="" xmlns:a16="http://schemas.microsoft.com/office/drawing/2014/main" id="{5F823C2A-73D6-4C0E-9691-9CD85ED52A71}"/>
              </a:ext>
            </a:extLst>
          </p:cNvPr>
          <p:cNvPicPr>
            <a:picLocks noChangeAspect="1"/>
          </p:cNvPicPr>
          <p:nvPr/>
        </p:nvPicPr>
        <p:blipFill>
          <a:blip r:embed="rId3"/>
          <a:stretch>
            <a:fillRect/>
          </a:stretch>
        </p:blipFill>
        <p:spPr>
          <a:xfrm>
            <a:off x="168393" y="1829769"/>
            <a:ext cx="8763450" cy="4832598"/>
          </a:xfrm>
          <a:prstGeom prst="rect">
            <a:avLst/>
          </a:prstGeom>
        </p:spPr>
      </p:pic>
    </p:spTree>
    <p:extLst>
      <p:ext uri="{BB962C8B-B14F-4D97-AF65-F5344CB8AC3E}">
        <p14:creationId xmlns:p14="http://schemas.microsoft.com/office/powerpoint/2010/main" val="789199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4" name="矩形 3">
            <a:extLst>
              <a:ext uri="{FF2B5EF4-FFF2-40B4-BE49-F238E27FC236}">
                <a16:creationId xmlns="" xmlns:a16="http://schemas.microsoft.com/office/drawing/2014/main" id="{041E672B-7164-40E0-B617-A41F82A535A9}"/>
              </a:ext>
            </a:extLst>
          </p:cNvPr>
          <p:cNvSpPr/>
          <p:nvPr/>
        </p:nvSpPr>
        <p:spPr>
          <a:xfrm>
            <a:off x="-6284" y="749527"/>
            <a:ext cx="7669087" cy="400110"/>
          </a:xfrm>
          <a:prstGeom prst="rect">
            <a:avLst/>
          </a:prstGeom>
        </p:spPr>
        <p:txBody>
          <a:bodyPr wrap="none">
            <a:spAutoFit/>
          </a:bodyPr>
          <a:lstStyle/>
          <a:p>
            <a:r>
              <a:rPr lang="zh-CN" altLang="en-US" b="1" dirty="0"/>
              <a:t>（三）资金调拨业务系统操作流程（存现、银联转账、转账确认）</a:t>
            </a:r>
          </a:p>
        </p:txBody>
      </p:sp>
      <p:sp>
        <p:nvSpPr>
          <p:cNvPr id="6" name="矩形: 圆角 5">
            <a:extLst>
              <a:ext uri="{FF2B5EF4-FFF2-40B4-BE49-F238E27FC236}">
                <a16:creationId xmlns="" xmlns:a16="http://schemas.microsoft.com/office/drawing/2014/main" id="{4B6B30AB-5BD3-4C39-BDDC-9C332401396A}"/>
              </a:ext>
            </a:extLst>
          </p:cNvPr>
          <p:cNvSpPr/>
          <p:nvPr/>
        </p:nvSpPr>
        <p:spPr>
          <a:xfrm>
            <a:off x="251520" y="1292756"/>
            <a:ext cx="756084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在收费云核销缴费记录生成存现单、银联转账单、转账确认单</a:t>
            </a:r>
          </a:p>
        </p:txBody>
      </p:sp>
      <p:pic>
        <p:nvPicPr>
          <p:cNvPr id="7" name="图片 6">
            <a:extLst>
              <a:ext uri="{FF2B5EF4-FFF2-40B4-BE49-F238E27FC236}">
                <a16:creationId xmlns="" xmlns:a16="http://schemas.microsoft.com/office/drawing/2014/main" id="{49E59D23-24D4-4094-BC6C-3E813C853B7D}"/>
              </a:ext>
            </a:extLst>
          </p:cNvPr>
          <p:cNvPicPr>
            <a:picLocks noChangeAspect="1"/>
          </p:cNvPicPr>
          <p:nvPr/>
        </p:nvPicPr>
        <p:blipFill>
          <a:blip r:embed="rId2"/>
          <a:stretch>
            <a:fillRect/>
          </a:stretch>
        </p:blipFill>
        <p:spPr>
          <a:xfrm>
            <a:off x="251520" y="1879190"/>
            <a:ext cx="8029034" cy="4574350"/>
          </a:xfrm>
          <a:prstGeom prst="rect">
            <a:avLst/>
          </a:prstGeom>
        </p:spPr>
      </p:pic>
      <p:pic>
        <p:nvPicPr>
          <p:cNvPr id="8" name="图片 7">
            <a:extLst>
              <a:ext uri="{FF2B5EF4-FFF2-40B4-BE49-F238E27FC236}">
                <a16:creationId xmlns="" xmlns:a16="http://schemas.microsoft.com/office/drawing/2014/main" id="{E4F85AA2-BED7-463A-ADD3-7438A695AC44}"/>
              </a:ext>
            </a:extLst>
          </p:cNvPr>
          <p:cNvPicPr>
            <a:picLocks noChangeAspect="1"/>
          </p:cNvPicPr>
          <p:nvPr/>
        </p:nvPicPr>
        <p:blipFill>
          <a:blip r:embed="rId3"/>
          <a:stretch>
            <a:fillRect/>
          </a:stretch>
        </p:blipFill>
        <p:spPr>
          <a:xfrm>
            <a:off x="251520" y="2053339"/>
            <a:ext cx="8297694" cy="4833153"/>
          </a:xfrm>
          <a:prstGeom prst="rect">
            <a:avLst/>
          </a:prstGeom>
        </p:spPr>
      </p:pic>
    </p:spTree>
    <p:extLst>
      <p:ext uri="{BB962C8B-B14F-4D97-AF65-F5344CB8AC3E}">
        <p14:creationId xmlns:p14="http://schemas.microsoft.com/office/powerpoint/2010/main" val="628842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a:t>
            </a:r>
            <a:endParaRPr lang="zh-CN" sz="2400" b="1" dirty="0"/>
          </a:p>
        </p:txBody>
      </p:sp>
      <p:sp>
        <p:nvSpPr>
          <p:cNvPr id="6" name="矩形: 圆角 5">
            <a:extLst>
              <a:ext uri="{FF2B5EF4-FFF2-40B4-BE49-F238E27FC236}">
                <a16:creationId xmlns="" xmlns:a16="http://schemas.microsoft.com/office/drawing/2014/main" id="{4B6B30AB-5BD3-4C39-BDDC-9C332401396A}"/>
              </a:ext>
            </a:extLst>
          </p:cNvPr>
          <p:cNvSpPr/>
          <p:nvPr/>
        </p:nvSpPr>
        <p:spPr>
          <a:xfrm>
            <a:off x="161574" y="836712"/>
            <a:ext cx="8154842"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收费云存现单、银联转账单、转账确认单通过清分系统传递到</a:t>
            </a:r>
            <a:r>
              <a:rPr lang="en-US" altLang="zh-CN" b="1" dirty="0">
                <a:solidFill>
                  <a:schemeClr val="tx1"/>
                </a:solidFill>
              </a:rPr>
              <a:t>EAS</a:t>
            </a:r>
            <a:r>
              <a:rPr lang="zh-CN" altLang="en-US" b="1" dirty="0">
                <a:solidFill>
                  <a:schemeClr val="tx1"/>
                </a:solidFill>
              </a:rPr>
              <a:t>资金调拨单</a:t>
            </a:r>
          </a:p>
        </p:txBody>
      </p:sp>
      <p:sp>
        <p:nvSpPr>
          <p:cNvPr id="5" name="矩形 4">
            <a:extLst>
              <a:ext uri="{FF2B5EF4-FFF2-40B4-BE49-F238E27FC236}">
                <a16:creationId xmlns="" xmlns:a16="http://schemas.microsoft.com/office/drawing/2014/main" id="{753FE158-5BD1-4373-868F-FBC655B6171A}"/>
              </a:ext>
            </a:extLst>
          </p:cNvPr>
          <p:cNvSpPr/>
          <p:nvPr/>
        </p:nvSpPr>
        <p:spPr>
          <a:xfrm>
            <a:off x="161574" y="1700808"/>
            <a:ext cx="8424936" cy="400110"/>
          </a:xfrm>
          <a:prstGeom prst="rect">
            <a:avLst/>
          </a:prstGeom>
        </p:spPr>
        <p:txBody>
          <a:bodyPr wrap="square">
            <a:spAutoFit/>
          </a:bodyPr>
          <a:lstStyle/>
          <a:p>
            <a:r>
              <a:rPr lang="zh-CN" altLang="en-US" b="1" dirty="0"/>
              <a:t>路径：</a:t>
            </a:r>
            <a:r>
              <a:rPr lang="en-US" altLang="zh-CN" b="1" dirty="0"/>
              <a:t>【</a:t>
            </a:r>
            <a:r>
              <a:rPr lang="zh-CN" altLang="en-US" b="1" dirty="0"/>
              <a:t>财务共享</a:t>
            </a:r>
            <a:r>
              <a:rPr lang="en-US" altLang="zh-CN" b="1" dirty="0"/>
              <a:t>】-【</a:t>
            </a:r>
            <a:r>
              <a:rPr lang="zh-CN" altLang="en-US" b="1" dirty="0"/>
              <a:t>收入共享</a:t>
            </a:r>
            <a:r>
              <a:rPr lang="en-US" altLang="zh-CN" b="1" dirty="0"/>
              <a:t>】-【</a:t>
            </a:r>
            <a:r>
              <a:rPr lang="zh-CN" altLang="en-US" b="1" dirty="0"/>
              <a:t>收入单据查询</a:t>
            </a:r>
            <a:r>
              <a:rPr lang="en-US" altLang="zh-CN" b="1" dirty="0"/>
              <a:t>】-【</a:t>
            </a:r>
            <a:r>
              <a:rPr lang="zh-CN" altLang="en-US" b="1" dirty="0"/>
              <a:t>资金调拨单</a:t>
            </a:r>
            <a:r>
              <a:rPr lang="en-US" altLang="zh-CN" b="1" dirty="0"/>
              <a:t>】</a:t>
            </a:r>
            <a:endParaRPr lang="zh-CN" altLang="en-US" dirty="0"/>
          </a:p>
        </p:txBody>
      </p:sp>
      <p:pic>
        <p:nvPicPr>
          <p:cNvPr id="2" name="图片 1">
            <a:extLst>
              <a:ext uri="{FF2B5EF4-FFF2-40B4-BE49-F238E27FC236}">
                <a16:creationId xmlns="" xmlns:a16="http://schemas.microsoft.com/office/drawing/2014/main" id="{604AA5FB-2125-44B4-9FD3-9045ECFFAA35}"/>
              </a:ext>
            </a:extLst>
          </p:cNvPr>
          <p:cNvPicPr>
            <a:picLocks noChangeAspect="1"/>
          </p:cNvPicPr>
          <p:nvPr/>
        </p:nvPicPr>
        <p:blipFill>
          <a:blip r:embed="rId2"/>
          <a:stretch>
            <a:fillRect/>
          </a:stretch>
        </p:blipFill>
        <p:spPr>
          <a:xfrm>
            <a:off x="179512" y="2245169"/>
            <a:ext cx="8693597" cy="4089610"/>
          </a:xfrm>
          <a:prstGeom prst="rect">
            <a:avLst/>
          </a:prstGeom>
        </p:spPr>
      </p:pic>
    </p:spTree>
    <p:extLst>
      <p:ext uri="{BB962C8B-B14F-4D97-AF65-F5344CB8AC3E}">
        <p14:creationId xmlns:p14="http://schemas.microsoft.com/office/powerpoint/2010/main" val="2662629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五、实收确认业务流程</a:t>
            </a:r>
            <a:endParaRPr lang="zh-CN" sz="2400" b="1" dirty="0"/>
          </a:p>
        </p:txBody>
      </p:sp>
      <p:sp>
        <p:nvSpPr>
          <p:cNvPr id="6" name="矩形: 圆角 5">
            <a:extLst>
              <a:ext uri="{FF2B5EF4-FFF2-40B4-BE49-F238E27FC236}">
                <a16:creationId xmlns="" xmlns:a16="http://schemas.microsoft.com/office/drawing/2014/main" id="{4B6B30AB-5BD3-4C39-BDDC-9C332401396A}"/>
              </a:ext>
            </a:extLst>
          </p:cNvPr>
          <p:cNvSpPr/>
          <p:nvPr/>
        </p:nvSpPr>
        <p:spPr>
          <a:xfrm>
            <a:off x="296681" y="739485"/>
            <a:ext cx="8352928"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资金调拨单生成凭证：系统自动调度定时生成凭证，如存在代收款，会同时生成挂账凭证；如需手工触发，可点击工具栏生成凭证按钮</a:t>
            </a:r>
          </a:p>
        </p:txBody>
      </p:sp>
      <p:pic>
        <p:nvPicPr>
          <p:cNvPr id="3" name="图片 2">
            <a:extLst>
              <a:ext uri="{FF2B5EF4-FFF2-40B4-BE49-F238E27FC236}">
                <a16:creationId xmlns="" xmlns:a16="http://schemas.microsoft.com/office/drawing/2014/main" id="{F6856B84-F5B8-4D56-B28D-E0F284F0E4E1}"/>
              </a:ext>
            </a:extLst>
          </p:cNvPr>
          <p:cNvPicPr>
            <a:picLocks noChangeAspect="1"/>
          </p:cNvPicPr>
          <p:nvPr/>
        </p:nvPicPr>
        <p:blipFill>
          <a:blip r:embed="rId2"/>
          <a:stretch>
            <a:fillRect/>
          </a:stretch>
        </p:blipFill>
        <p:spPr>
          <a:xfrm>
            <a:off x="300090" y="1581428"/>
            <a:ext cx="8630683" cy="3726939"/>
          </a:xfrm>
          <a:prstGeom prst="rect">
            <a:avLst/>
          </a:prstGeom>
        </p:spPr>
      </p:pic>
    </p:spTree>
    <p:extLst>
      <p:ext uri="{BB962C8B-B14F-4D97-AF65-F5344CB8AC3E}">
        <p14:creationId xmlns:p14="http://schemas.microsoft.com/office/powerpoint/2010/main" val="12317031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CBA634-F26D-4283-A1FA-6C749250BFFA}"/>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sz="2400" b="1" dirty="0"/>
              <a:t>一、整体项目综述</a:t>
            </a:r>
            <a:endParaRPr lang="en-US" altLang="zh-CN" sz="2400" b="1" dirty="0"/>
          </a:p>
        </p:txBody>
      </p:sp>
      <p:pic>
        <p:nvPicPr>
          <p:cNvPr id="7" name="图片 6">
            <a:extLst>
              <a:ext uri="{FF2B5EF4-FFF2-40B4-BE49-F238E27FC236}">
                <a16:creationId xmlns="" xmlns:a16="http://schemas.microsoft.com/office/drawing/2014/main" id="{06652621-6B68-4EA7-B059-5F77B28488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1412776"/>
            <a:ext cx="7344816" cy="4896544"/>
          </a:xfrm>
          <a:prstGeom prst="rect">
            <a:avLst/>
          </a:prstGeom>
        </p:spPr>
      </p:pic>
      <p:sp>
        <p:nvSpPr>
          <p:cNvPr id="16" name="矩形 15">
            <a:extLst>
              <a:ext uri="{FF2B5EF4-FFF2-40B4-BE49-F238E27FC236}">
                <a16:creationId xmlns="" xmlns:a16="http://schemas.microsoft.com/office/drawing/2014/main" id="{195711EF-DD08-4E0E-BF80-F34D7A31D4A3}"/>
              </a:ext>
            </a:extLst>
          </p:cNvPr>
          <p:cNvSpPr/>
          <p:nvPr/>
        </p:nvSpPr>
        <p:spPr>
          <a:xfrm>
            <a:off x="251520" y="829427"/>
            <a:ext cx="3539752" cy="400110"/>
          </a:xfrm>
          <a:prstGeom prst="rect">
            <a:avLst/>
          </a:prstGeom>
        </p:spPr>
        <p:txBody>
          <a:bodyPr wrap="none">
            <a:spAutoFit/>
          </a:bodyPr>
          <a:lstStyle/>
          <a:p>
            <a:r>
              <a:rPr lang="zh-CN" altLang="en-US" b="1" dirty="0"/>
              <a:t>（一）收入共享二期整体蓝图</a:t>
            </a:r>
          </a:p>
        </p:txBody>
      </p:sp>
    </p:spTree>
    <p:extLst>
      <p:ext uri="{BB962C8B-B14F-4D97-AF65-F5344CB8AC3E}">
        <p14:creationId xmlns:p14="http://schemas.microsoft.com/office/powerpoint/2010/main" val="403905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18B14AD7-A71E-43D8-8EEA-96F9726C369B}"/>
              </a:ext>
            </a:extLst>
          </p:cNvPr>
          <p:cNvPicPr>
            <a:picLocks noChangeAspect="1"/>
          </p:cNvPicPr>
          <p:nvPr/>
        </p:nvPicPr>
        <p:blipFill>
          <a:blip r:embed="rId2"/>
          <a:stretch>
            <a:fillRect/>
          </a:stretch>
        </p:blipFill>
        <p:spPr>
          <a:xfrm>
            <a:off x="191522" y="1642719"/>
            <a:ext cx="8809910" cy="3572562"/>
          </a:xfrm>
          <a:prstGeom prst="rect">
            <a:avLst/>
          </a:prstGeom>
        </p:spPr>
      </p:pic>
      <p:pic>
        <p:nvPicPr>
          <p:cNvPr id="7" name="图片 6">
            <a:extLst>
              <a:ext uri="{FF2B5EF4-FFF2-40B4-BE49-F238E27FC236}">
                <a16:creationId xmlns="" xmlns:a16="http://schemas.microsoft.com/office/drawing/2014/main" id="{5F512A4A-4D15-4C78-B173-F3BFEF8A362C}"/>
              </a:ext>
            </a:extLst>
          </p:cNvPr>
          <p:cNvPicPr>
            <a:picLocks noChangeAspect="1"/>
          </p:cNvPicPr>
          <p:nvPr/>
        </p:nvPicPr>
        <p:blipFill>
          <a:blip r:embed="rId3"/>
          <a:stretch>
            <a:fillRect/>
          </a:stretch>
        </p:blipFill>
        <p:spPr>
          <a:xfrm>
            <a:off x="175748" y="2060848"/>
            <a:ext cx="8630683" cy="3984504"/>
          </a:xfrm>
          <a:prstGeom prst="rect">
            <a:avLst/>
          </a:prstGeom>
        </p:spPr>
      </p:pic>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五、实收确认业务流程</a:t>
            </a:r>
            <a:endParaRPr lang="zh-CN" sz="2400" b="1" dirty="0"/>
          </a:p>
        </p:txBody>
      </p:sp>
      <p:sp>
        <p:nvSpPr>
          <p:cNvPr id="6" name="矩形: 圆角 5">
            <a:extLst>
              <a:ext uri="{FF2B5EF4-FFF2-40B4-BE49-F238E27FC236}">
                <a16:creationId xmlns="" xmlns:a16="http://schemas.microsoft.com/office/drawing/2014/main" id="{4B6B30AB-5BD3-4C39-BDDC-9C332401396A}"/>
              </a:ext>
            </a:extLst>
          </p:cNvPr>
          <p:cNvSpPr/>
          <p:nvPr/>
        </p:nvSpPr>
        <p:spPr>
          <a:xfrm>
            <a:off x="179512" y="657768"/>
            <a:ext cx="864096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资金调拨凭证查询：</a:t>
            </a:r>
            <a:r>
              <a:rPr lang="en-US" altLang="zh-CN" b="1" dirty="0">
                <a:solidFill>
                  <a:schemeClr val="tx1"/>
                </a:solidFill>
              </a:rPr>
              <a:t> 1</a:t>
            </a:r>
            <a:r>
              <a:rPr lang="zh-CN" altLang="en-US" b="1" dirty="0">
                <a:solidFill>
                  <a:schemeClr val="tx1"/>
                </a:solidFill>
              </a:rPr>
              <a:t>）在收款单列表中单据点击下查即可查询到该笔单据生成的凭证；</a:t>
            </a:r>
            <a:r>
              <a:rPr lang="en-US" altLang="zh-CN" b="1" dirty="0">
                <a:solidFill>
                  <a:schemeClr val="tx1"/>
                </a:solidFill>
              </a:rPr>
              <a:t>2</a:t>
            </a:r>
            <a:r>
              <a:rPr lang="zh-CN" altLang="en-US" b="1" dirty="0">
                <a:solidFill>
                  <a:schemeClr val="tx1"/>
                </a:solidFill>
              </a:rPr>
              <a:t>）在凭证序时簿可查询到自动生成的资金调拨凭证</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47" y="2355249"/>
            <a:ext cx="8458524" cy="4536000"/>
          </a:xfrm>
          <a:prstGeom prst="rect">
            <a:avLst/>
          </a:prstGeom>
        </p:spPr>
      </p:pic>
    </p:spTree>
    <p:extLst>
      <p:ext uri="{BB962C8B-B14F-4D97-AF65-F5344CB8AC3E}">
        <p14:creationId xmlns:p14="http://schemas.microsoft.com/office/powerpoint/2010/main" val="3145960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六、实收调整业务流程</a:t>
            </a:r>
            <a:endParaRPr lang="zh-CN" sz="2400" b="1" dirty="0"/>
          </a:p>
        </p:txBody>
      </p:sp>
      <p:sp>
        <p:nvSpPr>
          <p:cNvPr id="4" name="文本框 3">
            <a:extLst>
              <a:ext uri="{FF2B5EF4-FFF2-40B4-BE49-F238E27FC236}">
                <a16:creationId xmlns="" xmlns:a16="http://schemas.microsoft.com/office/drawing/2014/main" id="{5A57E336-89E7-4BD9-A8B5-7A6CEF1FBAC3}"/>
              </a:ext>
            </a:extLst>
          </p:cNvPr>
          <p:cNvSpPr txBox="1"/>
          <p:nvPr/>
        </p:nvSpPr>
        <p:spPr>
          <a:xfrm>
            <a:off x="6372200" y="1268760"/>
            <a:ext cx="2404817" cy="1569660"/>
          </a:xfrm>
          <a:prstGeom prst="rect">
            <a:avLst/>
          </a:prstGeom>
          <a:noFill/>
          <a:ln w="15875">
            <a:solidFill>
              <a:schemeClr val="accent1"/>
            </a:solidFill>
            <a:prstDash val="sysDash"/>
          </a:ln>
        </p:spPr>
        <p:txBody>
          <a:bodyPr wrap="square" rtlCol="0">
            <a:spAutoFit/>
          </a:bodyPr>
          <a:lstStyle/>
          <a:p>
            <a:r>
              <a:rPr lang="zh-CN" altLang="en-US" sz="1600" b="1" dirty="0">
                <a:solidFill>
                  <a:schemeClr val="accent1"/>
                </a:solidFill>
              </a:rPr>
              <a:t>适用范围：</a:t>
            </a:r>
            <a:endParaRPr lang="en-US" altLang="zh-CN" sz="1600" b="1" dirty="0">
              <a:solidFill>
                <a:schemeClr val="accent1"/>
              </a:solidFill>
            </a:endParaRPr>
          </a:p>
          <a:p>
            <a:endParaRPr lang="en-US" altLang="zh-CN" sz="1600" b="1" dirty="0">
              <a:solidFill>
                <a:schemeClr val="accent1"/>
              </a:solidFill>
            </a:endParaRPr>
          </a:p>
          <a:p>
            <a:r>
              <a:rPr lang="zh-CN" altLang="en-US" sz="1600" dirty="0">
                <a:solidFill>
                  <a:schemeClr val="accent1"/>
                </a:solidFill>
              </a:rPr>
              <a:t>适用于正确收款，但实收金额录入有误的业务情形</a:t>
            </a:r>
            <a:endParaRPr lang="en-US" altLang="zh-CN" sz="1600" dirty="0">
              <a:solidFill>
                <a:schemeClr val="accent1"/>
              </a:solidFill>
            </a:endParaRPr>
          </a:p>
          <a:p>
            <a:endParaRPr lang="en-US" altLang="zh-CN" sz="1600" dirty="0">
              <a:solidFill>
                <a:schemeClr val="accent1"/>
              </a:solidFill>
            </a:endParaRPr>
          </a:p>
        </p:txBody>
      </p:sp>
      <p:pic>
        <p:nvPicPr>
          <p:cNvPr id="2" name="图片 1">
            <a:extLst>
              <a:ext uri="{FF2B5EF4-FFF2-40B4-BE49-F238E27FC236}">
                <a16:creationId xmlns="" xmlns:a16="http://schemas.microsoft.com/office/drawing/2014/main" id="{B73924B2-7376-47D3-9AB0-1ABA754E4485}"/>
              </a:ext>
            </a:extLst>
          </p:cNvPr>
          <p:cNvPicPr>
            <a:picLocks noChangeAspect="1"/>
          </p:cNvPicPr>
          <p:nvPr/>
        </p:nvPicPr>
        <p:blipFill>
          <a:blip r:embed="rId2"/>
          <a:stretch>
            <a:fillRect/>
          </a:stretch>
        </p:blipFill>
        <p:spPr>
          <a:xfrm>
            <a:off x="182642" y="1196752"/>
            <a:ext cx="5976664" cy="5459043"/>
          </a:xfrm>
          <a:prstGeom prst="rect">
            <a:avLst/>
          </a:prstGeom>
        </p:spPr>
      </p:pic>
      <p:sp>
        <p:nvSpPr>
          <p:cNvPr id="5" name="矩形 4">
            <a:extLst>
              <a:ext uri="{FF2B5EF4-FFF2-40B4-BE49-F238E27FC236}">
                <a16:creationId xmlns="" xmlns:a16="http://schemas.microsoft.com/office/drawing/2014/main" id="{32B87833-C6B8-43DF-89E1-2CD2A9F4315B}"/>
              </a:ext>
            </a:extLst>
          </p:cNvPr>
          <p:cNvSpPr/>
          <p:nvPr/>
        </p:nvSpPr>
        <p:spPr>
          <a:xfrm>
            <a:off x="0" y="736556"/>
            <a:ext cx="3281668" cy="400110"/>
          </a:xfrm>
          <a:prstGeom prst="rect">
            <a:avLst/>
          </a:prstGeom>
        </p:spPr>
        <p:txBody>
          <a:bodyPr wrap="none">
            <a:spAutoFit/>
          </a:bodyPr>
          <a:lstStyle/>
          <a:p>
            <a:r>
              <a:rPr lang="zh-CN" altLang="en-US" b="1" dirty="0"/>
              <a:t>（一）实收调整业务流程图</a:t>
            </a:r>
          </a:p>
        </p:txBody>
      </p:sp>
    </p:spTree>
    <p:extLst>
      <p:ext uri="{BB962C8B-B14F-4D97-AF65-F5344CB8AC3E}">
        <p14:creationId xmlns:p14="http://schemas.microsoft.com/office/powerpoint/2010/main" val="36221196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六、实收调整业务流程</a:t>
            </a:r>
            <a:endParaRPr lang="zh-CN" sz="2400" b="1" dirty="0"/>
          </a:p>
        </p:txBody>
      </p:sp>
      <p:sp>
        <p:nvSpPr>
          <p:cNvPr id="7" name="矩形 6">
            <a:extLst>
              <a:ext uri="{FF2B5EF4-FFF2-40B4-BE49-F238E27FC236}">
                <a16:creationId xmlns="" xmlns:a16="http://schemas.microsoft.com/office/drawing/2014/main" id="{FEF01FF9-ED67-410F-B5D2-BC1328C89BF9}"/>
              </a:ext>
            </a:extLst>
          </p:cNvPr>
          <p:cNvSpPr/>
          <p:nvPr/>
        </p:nvSpPr>
        <p:spPr>
          <a:xfrm>
            <a:off x="-6284" y="749527"/>
            <a:ext cx="4055919" cy="400110"/>
          </a:xfrm>
          <a:prstGeom prst="rect">
            <a:avLst/>
          </a:prstGeom>
        </p:spPr>
        <p:txBody>
          <a:bodyPr wrap="none">
            <a:spAutoFit/>
          </a:bodyPr>
          <a:lstStyle/>
          <a:p>
            <a:r>
              <a:rPr lang="zh-CN" altLang="en-US" b="1" dirty="0"/>
              <a:t>（二）实收调整业务系统操作流程</a:t>
            </a:r>
          </a:p>
        </p:txBody>
      </p:sp>
      <p:sp>
        <p:nvSpPr>
          <p:cNvPr id="8" name="矩形: 圆角 7">
            <a:extLst>
              <a:ext uri="{FF2B5EF4-FFF2-40B4-BE49-F238E27FC236}">
                <a16:creationId xmlns="" xmlns:a16="http://schemas.microsoft.com/office/drawing/2014/main" id="{445CBA3B-07BB-4AAF-8264-FA54F5ABB697}"/>
              </a:ext>
            </a:extLst>
          </p:cNvPr>
          <p:cNvSpPr/>
          <p:nvPr/>
        </p:nvSpPr>
        <p:spPr>
          <a:xfrm>
            <a:off x="251520" y="1292756"/>
            <a:ext cx="3312368"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在收费云录入实收调整单</a:t>
            </a:r>
          </a:p>
        </p:txBody>
      </p:sp>
      <p:pic>
        <p:nvPicPr>
          <p:cNvPr id="5" name="图片 4">
            <a:extLst>
              <a:ext uri="{FF2B5EF4-FFF2-40B4-BE49-F238E27FC236}">
                <a16:creationId xmlns="" xmlns:a16="http://schemas.microsoft.com/office/drawing/2014/main" id="{E9ADEE12-7091-4FEA-A554-140C77F074F1}"/>
              </a:ext>
            </a:extLst>
          </p:cNvPr>
          <p:cNvPicPr>
            <a:picLocks noChangeAspect="1"/>
          </p:cNvPicPr>
          <p:nvPr/>
        </p:nvPicPr>
        <p:blipFill>
          <a:blip r:embed="rId2"/>
          <a:stretch>
            <a:fillRect/>
          </a:stretch>
        </p:blipFill>
        <p:spPr>
          <a:xfrm>
            <a:off x="344978" y="1879190"/>
            <a:ext cx="8454043" cy="4320480"/>
          </a:xfrm>
          <a:prstGeom prst="rect">
            <a:avLst/>
          </a:prstGeom>
        </p:spPr>
      </p:pic>
    </p:spTree>
    <p:extLst>
      <p:ext uri="{BB962C8B-B14F-4D97-AF65-F5344CB8AC3E}">
        <p14:creationId xmlns:p14="http://schemas.microsoft.com/office/powerpoint/2010/main" val="1390624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六、实收调整业务流程</a:t>
            </a:r>
            <a:endParaRPr lang="zh-CN" sz="2400" b="1" dirty="0"/>
          </a:p>
        </p:txBody>
      </p:sp>
      <p:sp>
        <p:nvSpPr>
          <p:cNvPr id="8" name="矩形: 圆角 7">
            <a:extLst>
              <a:ext uri="{FF2B5EF4-FFF2-40B4-BE49-F238E27FC236}">
                <a16:creationId xmlns="" xmlns:a16="http://schemas.microsoft.com/office/drawing/2014/main" id="{445CBA3B-07BB-4AAF-8264-FA54F5ABB697}"/>
              </a:ext>
            </a:extLst>
          </p:cNvPr>
          <p:cNvSpPr/>
          <p:nvPr/>
        </p:nvSpPr>
        <p:spPr>
          <a:xfrm>
            <a:off x="179512" y="795218"/>
            <a:ext cx="8352928" cy="60999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实收调整单通过清分系统按日自动传递到</a:t>
            </a:r>
            <a:r>
              <a:rPr lang="en-US" altLang="zh-CN" b="1" dirty="0" smtClean="0">
                <a:solidFill>
                  <a:schemeClr val="tx1"/>
                </a:solidFill>
              </a:rPr>
              <a:t>EAS</a:t>
            </a:r>
            <a:r>
              <a:rPr lang="zh-CN" altLang="en-US" b="1" dirty="0" smtClean="0">
                <a:solidFill>
                  <a:schemeClr val="tx1"/>
                </a:solidFill>
              </a:rPr>
              <a:t>实收调整单</a:t>
            </a:r>
            <a:r>
              <a:rPr lang="zh-CN" altLang="en-US" b="1" dirty="0">
                <a:solidFill>
                  <a:schemeClr val="tx1"/>
                </a:solidFill>
              </a:rPr>
              <a:t>，传递时间为每日</a:t>
            </a:r>
            <a:r>
              <a:rPr lang="en-US" altLang="zh-CN" b="1" dirty="0">
                <a:solidFill>
                  <a:schemeClr val="tx1"/>
                </a:solidFill>
              </a:rPr>
              <a:t>24</a:t>
            </a:r>
            <a:r>
              <a:rPr lang="zh-CN" altLang="en-US" b="1" dirty="0">
                <a:solidFill>
                  <a:schemeClr val="tx1"/>
                </a:solidFill>
              </a:rPr>
              <a:t>点</a:t>
            </a:r>
          </a:p>
        </p:txBody>
      </p:sp>
      <p:sp>
        <p:nvSpPr>
          <p:cNvPr id="6" name="矩形 5">
            <a:extLst>
              <a:ext uri="{FF2B5EF4-FFF2-40B4-BE49-F238E27FC236}">
                <a16:creationId xmlns="" xmlns:a16="http://schemas.microsoft.com/office/drawing/2014/main" id="{826EC996-FA30-4274-9753-98686CB4E02A}"/>
              </a:ext>
            </a:extLst>
          </p:cNvPr>
          <p:cNvSpPr/>
          <p:nvPr/>
        </p:nvSpPr>
        <p:spPr>
          <a:xfrm>
            <a:off x="107504" y="1427343"/>
            <a:ext cx="8424936" cy="400110"/>
          </a:xfrm>
          <a:prstGeom prst="rect">
            <a:avLst/>
          </a:prstGeom>
        </p:spPr>
        <p:txBody>
          <a:bodyPr wrap="square">
            <a:spAutoFit/>
          </a:bodyPr>
          <a:lstStyle/>
          <a:p>
            <a:r>
              <a:rPr lang="zh-CN" altLang="en-US" b="1" dirty="0"/>
              <a:t>路径：</a:t>
            </a:r>
            <a:r>
              <a:rPr lang="en-US" altLang="zh-CN" b="1" dirty="0"/>
              <a:t>【</a:t>
            </a:r>
            <a:r>
              <a:rPr lang="zh-CN" altLang="en-US" b="1" dirty="0"/>
              <a:t>财务共享</a:t>
            </a:r>
            <a:r>
              <a:rPr lang="en-US" altLang="zh-CN" b="1" dirty="0"/>
              <a:t>】-【</a:t>
            </a:r>
            <a:r>
              <a:rPr lang="zh-CN" altLang="en-US" b="1" dirty="0"/>
              <a:t>收入共享</a:t>
            </a:r>
            <a:r>
              <a:rPr lang="en-US" altLang="zh-CN" b="1" dirty="0"/>
              <a:t>】-【</a:t>
            </a:r>
            <a:r>
              <a:rPr lang="zh-CN" altLang="en-US" b="1" dirty="0"/>
              <a:t>收入单据查询</a:t>
            </a:r>
            <a:r>
              <a:rPr lang="en-US" altLang="zh-CN" b="1" dirty="0"/>
              <a:t>】-【</a:t>
            </a:r>
            <a:r>
              <a:rPr lang="zh-CN" altLang="en-US" b="1" dirty="0"/>
              <a:t>实收调整单</a:t>
            </a:r>
            <a:r>
              <a:rPr lang="en-US" altLang="zh-CN" b="1" dirty="0"/>
              <a:t>】</a:t>
            </a:r>
            <a:endParaRPr lang="zh-CN" altLang="en-US" dirty="0"/>
          </a:p>
        </p:txBody>
      </p:sp>
      <p:pic>
        <p:nvPicPr>
          <p:cNvPr id="3" name="图片 2">
            <a:extLst>
              <a:ext uri="{FF2B5EF4-FFF2-40B4-BE49-F238E27FC236}">
                <a16:creationId xmlns="" xmlns:a16="http://schemas.microsoft.com/office/drawing/2014/main" id="{143E4673-77E0-44CB-A860-AE017E4802CA}"/>
              </a:ext>
            </a:extLst>
          </p:cNvPr>
          <p:cNvPicPr>
            <a:picLocks noChangeAspect="1"/>
          </p:cNvPicPr>
          <p:nvPr/>
        </p:nvPicPr>
        <p:blipFill>
          <a:blip r:embed="rId2"/>
          <a:stretch>
            <a:fillRect/>
          </a:stretch>
        </p:blipFill>
        <p:spPr>
          <a:xfrm>
            <a:off x="129946" y="2084495"/>
            <a:ext cx="8884107" cy="3975304"/>
          </a:xfrm>
          <a:prstGeom prst="rect">
            <a:avLst/>
          </a:prstGeom>
        </p:spPr>
      </p:pic>
    </p:spTree>
    <p:extLst>
      <p:ext uri="{BB962C8B-B14F-4D97-AF65-F5344CB8AC3E}">
        <p14:creationId xmlns:p14="http://schemas.microsoft.com/office/powerpoint/2010/main" val="23205755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六、实收调整业务流程</a:t>
            </a:r>
            <a:endParaRPr lang="zh-CN" sz="2400" b="1" dirty="0"/>
          </a:p>
        </p:txBody>
      </p:sp>
      <p:sp>
        <p:nvSpPr>
          <p:cNvPr id="9" name="矩形: 圆角 8">
            <a:extLst>
              <a:ext uri="{FF2B5EF4-FFF2-40B4-BE49-F238E27FC236}">
                <a16:creationId xmlns="" xmlns:a16="http://schemas.microsoft.com/office/drawing/2014/main" id="{14DADBD1-48B1-4AE7-BAFE-134A102C8F99}"/>
              </a:ext>
            </a:extLst>
          </p:cNvPr>
          <p:cNvSpPr/>
          <p:nvPr/>
        </p:nvSpPr>
        <p:spPr>
          <a:xfrm>
            <a:off x="228874" y="808692"/>
            <a:ext cx="779951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实收调整单生成凭证：系统自动定时调度生成凭证，如需手工触发可点击工具栏生成凭证按钮生成凭证</a:t>
            </a:r>
          </a:p>
        </p:txBody>
      </p:sp>
      <p:pic>
        <p:nvPicPr>
          <p:cNvPr id="7170" name="Picture 2" descr="C:\Users\wksabina\AppData\Local\Temp\SNAGHTML6233cc1.PNG">
            <a:extLst>
              <a:ext uri="{FF2B5EF4-FFF2-40B4-BE49-F238E27FC236}">
                <a16:creationId xmlns="" xmlns:a16="http://schemas.microsoft.com/office/drawing/2014/main" id="{A334ADC7-5D12-49FD-9DA1-D524B14A0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76" y="1701903"/>
            <a:ext cx="8861920" cy="456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7060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a:t>
            </a:r>
            <a:r>
              <a:rPr lang="en-US" altLang="zh-CN" sz="2400" b="1" dirty="0"/>
              <a:t> </a:t>
            </a:r>
            <a:r>
              <a:rPr lang="zh-CN" altLang="en-US" sz="2400" b="1" dirty="0"/>
              <a:t>实收调整业务流程</a:t>
            </a:r>
            <a:endParaRPr lang="zh-CN" sz="2400" b="1" dirty="0"/>
          </a:p>
        </p:txBody>
      </p:sp>
      <p:sp>
        <p:nvSpPr>
          <p:cNvPr id="5" name="矩形: 圆角 4">
            <a:extLst>
              <a:ext uri="{FF2B5EF4-FFF2-40B4-BE49-F238E27FC236}">
                <a16:creationId xmlns="" xmlns:a16="http://schemas.microsoft.com/office/drawing/2014/main" id="{7B0896FE-E2EA-4FAC-BEBD-F7792B06EA03}"/>
              </a:ext>
            </a:extLst>
          </p:cNvPr>
          <p:cNvSpPr/>
          <p:nvPr/>
        </p:nvSpPr>
        <p:spPr>
          <a:xfrm>
            <a:off x="145340" y="746484"/>
            <a:ext cx="8587425" cy="85742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实收调整单凭证查询：</a:t>
            </a:r>
            <a:r>
              <a:rPr lang="en-US" altLang="zh-CN" b="1" dirty="0">
                <a:solidFill>
                  <a:schemeClr val="tx1"/>
                </a:solidFill>
              </a:rPr>
              <a:t>1</a:t>
            </a:r>
            <a:r>
              <a:rPr lang="zh-CN" altLang="en-US" b="1" dirty="0">
                <a:solidFill>
                  <a:schemeClr val="tx1"/>
                </a:solidFill>
              </a:rPr>
              <a:t>）在实收调整单列表中单据点击下查即可查询到该笔单据生成的凭证；</a:t>
            </a:r>
            <a:r>
              <a:rPr lang="en-US" altLang="zh-CN" b="1" dirty="0">
                <a:solidFill>
                  <a:schemeClr val="tx1"/>
                </a:solidFill>
              </a:rPr>
              <a:t>2</a:t>
            </a:r>
            <a:r>
              <a:rPr lang="zh-CN" altLang="en-US" b="1" dirty="0">
                <a:solidFill>
                  <a:schemeClr val="tx1"/>
                </a:solidFill>
              </a:rPr>
              <a:t>）在凭证序时簿可查询到自动生成的实收调整凭证</a:t>
            </a:r>
          </a:p>
        </p:txBody>
      </p:sp>
      <p:pic>
        <p:nvPicPr>
          <p:cNvPr id="2" name="图片 1">
            <a:extLst>
              <a:ext uri="{FF2B5EF4-FFF2-40B4-BE49-F238E27FC236}">
                <a16:creationId xmlns="" xmlns:a16="http://schemas.microsoft.com/office/drawing/2014/main" id="{DCD81C18-2F58-4C86-BACD-8CDA945341B4}"/>
              </a:ext>
            </a:extLst>
          </p:cNvPr>
          <p:cNvPicPr>
            <a:picLocks noChangeAspect="1"/>
          </p:cNvPicPr>
          <p:nvPr/>
        </p:nvPicPr>
        <p:blipFill>
          <a:blip r:embed="rId2"/>
          <a:stretch>
            <a:fillRect/>
          </a:stretch>
        </p:blipFill>
        <p:spPr>
          <a:xfrm>
            <a:off x="179512" y="1799574"/>
            <a:ext cx="8553253" cy="4072669"/>
          </a:xfrm>
          <a:prstGeom prst="rect">
            <a:avLst/>
          </a:prstGeom>
        </p:spPr>
      </p:pic>
      <p:pic>
        <p:nvPicPr>
          <p:cNvPr id="3" name="图片 2">
            <a:extLst>
              <a:ext uri="{FF2B5EF4-FFF2-40B4-BE49-F238E27FC236}">
                <a16:creationId xmlns="" xmlns:a16="http://schemas.microsoft.com/office/drawing/2014/main" id="{3A72F6AD-5498-4503-81A8-94C54D9CD741}"/>
              </a:ext>
            </a:extLst>
          </p:cNvPr>
          <p:cNvPicPr>
            <a:picLocks noChangeAspect="1"/>
          </p:cNvPicPr>
          <p:nvPr/>
        </p:nvPicPr>
        <p:blipFill>
          <a:blip r:embed="rId3"/>
          <a:stretch>
            <a:fillRect/>
          </a:stretch>
        </p:blipFill>
        <p:spPr>
          <a:xfrm>
            <a:off x="215109" y="2204864"/>
            <a:ext cx="6147116" cy="3803845"/>
          </a:xfrm>
          <a:prstGeom prst="rect">
            <a:avLst/>
          </a:prstGeom>
        </p:spPr>
      </p:pic>
      <p:pic>
        <p:nvPicPr>
          <p:cNvPr id="6" name="图片 5">
            <a:extLst>
              <a:ext uri="{FF2B5EF4-FFF2-40B4-BE49-F238E27FC236}">
                <a16:creationId xmlns="" xmlns:a16="http://schemas.microsoft.com/office/drawing/2014/main" id="{B6E9DADC-96A5-4C66-B953-D3A32432D55C}"/>
              </a:ext>
            </a:extLst>
          </p:cNvPr>
          <p:cNvPicPr>
            <a:picLocks noChangeAspect="1"/>
          </p:cNvPicPr>
          <p:nvPr/>
        </p:nvPicPr>
        <p:blipFill>
          <a:blip r:embed="rId4"/>
          <a:stretch>
            <a:fillRect/>
          </a:stretch>
        </p:blipFill>
        <p:spPr>
          <a:xfrm>
            <a:off x="232489" y="2581342"/>
            <a:ext cx="8535873" cy="3816672"/>
          </a:xfrm>
          <a:prstGeom prst="rect">
            <a:avLst/>
          </a:prstGeom>
        </p:spPr>
      </p:pic>
    </p:spTree>
    <p:extLst>
      <p:ext uri="{BB962C8B-B14F-4D97-AF65-F5344CB8AC3E}">
        <p14:creationId xmlns:p14="http://schemas.microsoft.com/office/powerpoint/2010/main" val="3106221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六、</a:t>
            </a:r>
            <a:r>
              <a:rPr lang="en-US" altLang="zh-CN" sz="2400" b="1" dirty="0"/>
              <a:t> </a:t>
            </a:r>
            <a:r>
              <a:rPr lang="zh-CN" altLang="en-US" sz="2400" b="1" dirty="0"/>
              <a:t>实收调整业务流程</a:t>
            </a:r>
            <a:endParaRPr lang="zh-CN" sz="2400" b="1" dirty="0"/>
          </a:p>
        </p:txBody>
      </p:sp>
      <p:sp>
        <p:nvSpPr>
          <p:cNvPr id="5" name="矩形: 圆角 4">
            <a:extLst>
              <a:ext uri="{FF2B5EF4-FFF2-40B4-BE49-F238E27FC236}">
                <a16:creationId xmlns="" xmlns:a16="http://schemas.microsoft.com/office/drawing/2014/main" id="{7B0896FE-E2EA-4FAC-BEBD-F7792B06EA03}"/>
              </a:ext>
            </a:extLst>
          </p:cNvPr>
          <p:cNvSpPr/>
          <p:nvPr/>
        </p:nvSpPr>
        <p:spPr>
          <a:xfrm>
            <a:off x="179512" y="855857"/>
            <a:ext cx="8553253"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5. </a:t>
            </a:r>
            <a:r>
              <a:rPr lang="zh-CN" altLang="en-US" b="1" dirty="0">
                <a:solidFill>
                  <a:schemeClr val="tx1"/>
                </a:solidFill>
              </a:rPr>
              <a:t>删除凭证：如需删除已生成的收款凭证，点击工具栏删除凭证按钮即可删除凭证</a:t>
            </a:r>
          </a:p>
        </p:txBody>
      </p:sp>
      <p:pic>
        <p:nvPicPr>
          <p:cNvPr id="2" name="图片 1">
            <a:extLst>
              <a:ext uri="{FF2B5EF4-FFF2-40B4-BE49-F238E27FC236}">
                <a16:creationId xmlns="" xmlns:a16="http://schemas.microsoft.com/office/drawing/2014/main" id="{8934F275-0E0A-40B3-B72C-C1D7143A4831}"/>
              </a:ext>
            </a:extLst>
          </p:cNvPr>
          <p:cNvPicPr>
            <a:picLocks noChangeAspect="1"/>
          </p:cNvPicPr>
          <p:nvPr/>
        </p:nvPicPr>
        <p:blipFill>
          <a:blip r:embed="rId2"/>
          <a:stretch>
            <a:fillRect/>
          </a:stretch>
        </p:blipFill>
        <p:spPr>
          <a:xfrm>
            <a:off x="179512" y="1678357"/>
            <a:ext cx="8712968" cy="4341794"/>
          </a:xfrm>
          <a:prstGeom prst="rect">
            <a:avLst/>
          </a:prstGeom>
        </p:spPr>
      </p:pic>
    </p:spTree>
    <p:extLst>
      <p:ext uri="{BB962C8B-B14F-4D97-AF65-F5344CB8AC3E}">
        <p14:creationId xmlns:p14="http://schemas.microsoft.com/office/powerpoint/2010/main" val="31527395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七、预收冲抵业务流程</a:t>
            </a:r>
            <a:endParaRPr lang="zh-CN" sz="2400" b="1" dirty="0"/>
          </a:p>
        </p:txBody>
      </p:sp>
      <p:pic>
        <p:nvPicPr>
          <p:cNvPr id="7" name="图片 6">
            <a:extLst>
              <a:ext uri="{FF2B5EF4-FFF2-40B4-BE49-F238E27FC236}">
                <a16:creationId xmlns="" xmlns:a16="http://schemas.microsoft.com/office/drawing/2014/main" id="{F543634E-2091-4E6C-AE11-EA1F971E5B1B}"/>
              </a:ext>
            </a:extLst>
          </p:cNvPr>
          <p:cNvPicPr>
            <a:picLocks noChangeAspect="1"/>
          </p:cNvPicPr>
          <p:nvPr/>
        </p:nvPicPr>
        <p:blipFill>
          <a:blip r:embed="rId2"/>
          <a:stretch>
            <a:fillRect/>
          </a:stretch>
        </p:blipFill>
        <p:spPr>
          <a:xfrm>
            <a:off x="358461" y="1110594"/>
            <a:ext cx="6205437" cy="5440933"/>
          </a:xfrm>
          <a:prstGeom prst="rect">
            <a:avLst/>
          </a:prstGeom>
        </p:spPr>
      </p:pic>
      <p:sp>
        <p:nvSpPr>
          <p:cNvPr id="5" name="矩形 4">
            <a:extLst>
              <a:ext uri="{FF2B5EF4-FFF2-40B4-BE49-F238E27FC236}">
                <a16:creationId xmlns="" xmlns:a16="http://schemas.microsoft.com/office/drawing/2014/main" id="{32B87833-C6B8-43DF-89E1-2CD2A9F4315B}"/>
              </a:ext>
            </a:extLst>
          </p:cNvPr>
          <p:cNvSpPr/>
          <p:nvPr/>
        </p:nvSpPr>
        <p:spPr>
          <a:xfrm>
            <a:off x="179512" y="658446"/>
            <a:ext cx="3281668" cy="400110"/>
          </a:xfrm>
          <a:prstGeom prst="rect">
            <a:avLst/>
          </a:prstGeom>
        </p:spPr>
        <p:txBody>
          <a:bodyPr wrap="none">
            <a:spAutoFit/>
          </a:bodyPr>
          <a:lstStyle/>
          <a:p>
            <a:r>
              <a:rPr lang="zh-CN" altLang="en-US" b="1" dirty="0"/>
              <a:t>（一）预收冲抵业务流程图</a:t>
            </a:r>
          </a:p>
        </p:txBody>
      </p:sp>
    </p:spTree>
    <p:extLst>
      <p:ext uri="{BB962C8B-B14F-4D97-AF65-F5344CB8AC3E}">
        <p14:creationId xmlns:p14="http://schemas.microsoft.com/office/powerpoint/2010/main" val="10129973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七、预收冲抵业务流程</a:t>
            </a:r>
            <a:endParaRPr lang="zh-CN" sz="2400" b="1" dirty="0"/>
          </a:p>
        </p:txBody>
      </p:sp>
      <p:sp>
        <p:nvSpPr>
          <p:cNvPr id="7" name="矩形 6">
            <a:extLst>
              <a:ext uri="{FF2B5EF4-FFF2-40B4-BE49-F238E27FC236}">
                <a16:creationId xmlns="" xmlns:a16="http://schemas.microsoft.com/office/drawing/2014/main" id="{FEF01FF9-ED67-410F-B5D2-BC1328C89BF9}"/>
              </a:ext>
            </a:extLst>
          </p:cNvPr>
          <p:cNvSpPr/>
          <p:nvPr/>
        </p:nvSpPr>
        <p:spPr>
          <a:xfrm>
            <a:off x="-6284" y="749527"/>
            <a:ext cx="4055919" cy="400110"/>
          </a:xfrm>
          <a:prstGeom prst="rect">
            <a:avLst/>
          </a:prstGeom>
        </p:spPr>
        <p:txBody>
          <a:bodyPr wrap="none">
            <a:spAutoFit/>
          </a:bodyPr>
          <a:lstStyle/>
          <a:p>
            <a:r>
              <a:rPr lang="zh-CN" altLang="en-US" b="1" dirty="0"/>
              <a:t>（二）预收冲抵业务系统操作流程</a:t>
            </a:r>
          </a:p>
        </p:txBody>
      </p:sp>
      <p:sp>
        <p:nvSpPr>
          <p:cNvPr id="8" name="矩形: 圆角 7">
            <a:extLst>
              <a:ext uri="{FF2B5EF4-FFF2-40B4-BE49-F238E27FC236}">
                <a16:creationId xmlns="" xmlns:a16="http://schemas.microsoft.com/office/drawing/2014/main" id="{445CBA3B-07BB-4AAF-8264-FA54F5ABB697}"/>
              </a:ext>
            </a:extLst>
          </p:cNvPr>
          <p:cNvSpPr/>
          <p:nvPr/>
        </p:nvSpPr>
        <p:spPr>
          <a:xfrm>
            <a:off x="192044" y="1236812"/>
            <a:ext cx="8556419" cy="91210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a:t>
            </a:r>
            <a:r>
              <a:rPr lang="en-US" altLang="zh-CN" b="1" dirty="0">
                <a:solidFill>
                  <a:sysClr val="windowText" lastClr="000000"/>
                </a:solidFill>
              </a:rPr>
              <a:t>.</a:t>
            </a:r>
            <a:r>
              <a:rPr lang="zh-CN" altLang="en-US" b="1" dirty="0">
                <a:solidFill>
                  <a:sysClr val="windowText" lastClr="000000"/>
                </a:solidFill>
              </a:rPr>
              <a:t>预收冲抵是每月生成应收计提报表时，由收费云系统自动计算进行冲抵并生成预收结转单，预收结转单的生成时间与应收报表的生成时间一致为每月月初和月末</a:t>
            </a:r>
          </a:p>
        </p:txBody>
      </p:sp>
      <p:pic>
        <p:nvPicPr>
          <p:cNvPr id="3" name="图片 2">
            <a:extLst>
              <a:ext uri="{FF2B5EF4-FFF2-40B4-BE49-F238E27FC236}">
                <a16:creationId xmlns="" xmlns:a16="http://schemas.microsoft.com/office/drawing/2014/main" id="{4D1DF883-7204-48EA-845E-E0587EAA5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44" y="2270057"/>
            <a:ext cx="8556419" cy="3756029"/>
          </a:xfrm>
          <a:prstGeom prst="rect">
            <a:avLst/>
          </a:prstGeom>
        </p:spPr>
      </p:pic>
    </p:spTree>
    <p:extLst>
      <p:ext uri="{BB962C8B-B14F-4D97-AF65-F5344CB8AC3E}">
        <p14:creationId xmlns:p14="http://schemas.microsoft.com/office/powerpoint/2010/main" val="20988367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七、预收冲抵业务流程</a:t>
            </a:r>
            <a:endParaRPr lang="zh-CN" sz="2400" b="1" dirty="0"/>
          </a:p>
        </p:txBody>
      </p:sp>
      <p:sp>
        <p:nvSpPr>
          <p:cNvPr id="3" name="矩形 2">
            <a:extLst>
              <a:ext uri="{FF2B5EF4-FFF2-40B4-BE49-F238E27FC236}">
                <a16:creationId xmlns="" xmlns:a16="http://schemas.microsoft.com/office/drawing/2014/main" id="{826EC996-FA30-4274-9753-98686CB4E02A}"/>
              </a:ext>
            </a:extLst>
          </p:cNvPr>
          <p:cNvSpPr/>
          <p:nvPr/>
        </p:nvSpPr>
        <p:spPr>
          <a:xfrm>
            <a:off x="235079" y="1427343"/>
            <a:ext cx="8424936" cy="400110"/>
          </a:xfrm>
          <a:prstGeom prst="rect">
            <a:avLst/>
          </a:prstGeom>
        </p:spPr>
        <p:txBody>
          <a:bodyPr wrap="square">
            <a:spAutoFit/>
          </a:bodyPr>
          <a:lstStyle/>
          <a:p>
            <a:r>
              <a:rPr lang="zh-CN" altLang="en-US" b="1" dirty="0"/>
              <a:t>路径：</a:t>
            </a:r>
            <a:r>
              <a:rPr lang="en-US" altLang="zh-CN" b="1" dirty="0"/>
              <a:t>【</a:t>
            </a:r>
            <a:r>
              <a:rPr lang="zh-CN" altLang="en-US" b="1" dirty="0"/>
              <a:t>财务共享</a:t>
            </a:r>
            <a:r>
              <a:rPr lang="en-US" altLang="zh-CN" b="1" dirty="0"/>
              <a:t>】-【</a:t>
            </a:r>
            <a:r>
              <a:rPr lang="zh-CN" altLang="en-US" b="1" dirty="0"/>
              <a:t>收入共享</a:t>
            </a:r>
            <a:r>
              <a:rPr lang="en-US" altLang="zh-CN" b="1" dirty="0"/>
              <a:t>】-【</a:t>
            </a:r>
            <a:r>
              <a:rPr lang="zh-CN" altLang="en-US" b="1" dirty="0"/>
              <a:t>收入单据查询</a:t>
            </a:r>
            <a:r>
              <a:rPr lang="en-US" altLang="zh-CN" b="1" dirty="0"/>
              <a:t>】-【</a:t>
            </a:r>
            <a:r>
              <a:rPr lang="zh-CN" altLang="en-US" b="1" dirty="0"/>
              <a:t>预收结转单</a:t>
            </a:r>
            <a:r>
              <a:rPr lang="en-US" altLang="zh-CN" b="1" dirty="0"/>
              <a:t>】</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33" y="1988840"/>
            <a:ext cx="8493333" cy="4536000"/>
          </a:xfrm>
          <a:prstGeom prst="rect">
            <a:avLst/>
          </a:prstGeom>
        </p:spPr>
      </p:pic>
      <p:sp>
        <p:nvSpPr>
          <p:cNvPr id="5" name="矩形: 圆角 7">
            <a:extLst>
              <a:ext uri="{FF2B5EF4-FFF2-40B4-BE49-F238E27FC236}">
                <a16:creationId xmlns="" xmlns:a16="http://schemas.microsoft.com/office/drawing/2014/main" id="{445CBA3B-07BB-4AAF-8264-FA54F5ABB697}"/>
              </a:ext>
            </a:extLst>
          </p:cNvPr>
          <p:cNvSpPr/>
          <p:nvPr/>
        </p:nvSpPr>
        <p:spPr>
          <a:xfrm>
            <a:off x="179512" y="795218"/>
            <a:ext cx="8352928" cy="60999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预收结转单通过清分系统按日自动传递到</a:t>
            </a:r>
            <a:r>
              <a:rPr lang="en-US" altLang="zh-CN" b="1" dirty="0">
                <a:solidFill>
                  <a:schemeClr val="tx1"/>
                </a:solidFill>
              </a:rPr>
              <a:t>EAS</a:t>
            </a:r>
            <a:r>
              <a:rPr lang="zh-CN" altLang="en-US" b="1" dirty="0">
                <a:solidFill>
                  <a:schemeClr val="tx1"/>
                </a:solidFill>
              </a:rPr>
              <a:t>预收结转单，传递时间为每日</a:t>
            </a:r>
            <a:r>
              <a:rPr lang="en-US" altLang="zh-CN" b="1" dirty="0">
                <a:solidFill>
                  <a:schemeClr val="tx1"/>
                </a:solidFill>
              </a:rPr>
              <a:t>24</a:t>
            </a:r>
            <a:r>
              <a:rPr lang="zh-CN" altLang="en-US" b="1" dirty="0">
                <a:solidFill>
                  <a:schemeClr val="tx1"/>
                </a:solidFill>
              </a:rPr>
              <a:t>点</a:t>
            </a:r>
          </a:p>
        </p:txBody>
      </p:sp>
    </p:spTree>
    <p:extLst>
      <p:ext uri="{BB962C8B-B14F-4D97-AF65-F5344CB8AC3E}">
        <p14:creationId xmlns:p14="http://schemas.microsoft.com/office/powerpoint/2010/main" val="36052752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32848477-305A-4B4D-828F-99B1D9FB4016}"/>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sz="2400" b="1" dirty="0"/>
              <a:t>一、整体项目综述</a:t>
            </a:r>
            <a:endParaRPr lang="en-US" altLang="zh-CN" sz="2400" b="1" dirty="0"/>
          </a:p>
        </p:txBody>
      </p:sp>
      <p:sp>
        <p:nvSpPr>
          <p:cNvPr id="21" name="流程图: 数据 20">
            <a:extLst>
              <a:ext uri="{FF2B5EF4-FFF2-40B4-BE49-F238E27FC236}">
                <a16:creationId xmlns="" xmlns:a16="http://schemas.microsoft.com/office/drawing/2014/main" id="{A234D6A9-B766-4D1D-A04B-12AE40F94FE7}"/>
              </a:ext>
            </a:extLst>
          </p:cNvPr>
          <p:cNvSpPr/>
          <p:nvPr/>
        </p:nvSpPr>
        <p:spPr>
          <a:xfrm rot="16200000" flipH="1">
            <a:off x="602936" y="1666110"/>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4">
            <a:extLst>
              <a:ext uri="{FF2B5EF4-FFF2-40B4-BE49-F238E27FC236}">
                <a16:creationId xmlns="" xmlns:a16="http://schemas.microsoft.com/office/drawing/2014/main" id="{AF78E6D1-53EA-4BEE-A452-C7F0F2F7663C}"/>
              </a:ext>
            </a:extLst>
          </p:cNvPr>
          <p:cNvSpPr/>
          <p:nvPr/>
        </p:nvSpPr>
        <p:spPr>
          <a:xfrm>
            <a:off x="899592" y="1340767"/>
            <a:ext cx="3234465" cy="5032459"/>
          </a:xfrm>
          <a:prstGeom prst="roundRect">
            <a:avLst>
              <a:gd name="adj" fmla="val 6769"/>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b="1" dirty="0">
              <a:solidFill>
                <a:sysClr val="windowText" lastClr="000000"/>
              </a:solidFill>
            </a:endParaRPr>
          </a:p>
        </p:txBody>
      </p:sp>
      <p:sp>
        <p:nvSpPr>
          <p:cNvPr id="23" name="五边形 5">
            <a:extLst>
              <a:ext uri="{FF2B5EF4-FFF2-40B4-BE49-F238E27FC236}">
                <a16:creationId xmlns="" xmlns:a16="http://schemas.microsoft.com/office/drawing/2014/main" id="{80A68EE6-ABBB-4DB6-8AA4-C44905F9CDC4}"/>
              </a:ext>
            </a:extLst>
          </p:cNvPr>
          <p:cNvSpPr/>
          <p:nvPr/>
        </p:nvSpPr>
        <p:spPr>
          <a:xfrm>
            <a:off x="755577" y="1619978"/>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7">
            <a:extLst>
              <a:ext uri="{FF2B5EF4-FFF2-40B4-BE49-F238E27FC236}">
                <a16:creationId xmlns="" xmlns:a16="http://schemas.microsoft.com/office/drawing/2014/main" id="{A43B18E6-A001-4CD5-B306-952C3D502465}"/>
              </a:ext>
            </a:extLst>
          </p:cNvPr>
          <p:cNvSpPr txBox="1"/>
          <p:nvPr/>
        </p:nvSpPr>
        <p:spPr>
          <a:xfrm>
            <a:off x="1120366" y="1686753"/>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上线前</a:t>
            </a:r>
          </a:p>
        </p:txBody>
      </p:sp>
      <p:sp>
        <p:nvSpPr>
          <p:cNvPr id="26" name="流程图: 数据 25">
            <a:extLst>
              <a:ext uri="{FF2B5EF4-FFF2-40B4-BE49-F238E27FC236}">
                <a16:creationId xmlns="" xmlns:a16="http://schemas.microsoft.com/office/drawing/2014/main" id="{8FE2F341-F7D0-48D5-9F6D-DC35F65090E0}"/>
              </a:ext>
            </a:extLst>
          </p:cNvPr>
          <p:cNvSpPr/>
          <p:nvPr/>
        </p:nvSpPr>
        <p:spPr>
          <a:xfrm rot="16200000" flipH="1">
            <a:off x="4642714" y="1658780"/>
            <a:ext cx="517792" cy="227172"/>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4">
            <a:extLst>
              <a:ext uri="{FF2B5EF4-FFF2-40B4-BE49-F238E27FC236}">
                <a16:creationId xmlns="" xmlns:a16="http://schemas.microsoft.com/office/drawing/2014/main" id="{587A32C2-5959-4D64-A23B-F3B2850F27D0}"/>
              </a:ext>
            </a:extLst>
          </p:cNvPr>
          <p:cNvSpPr/>
          <p:nvPr/>
        </p:nvSpPr>
        <p:spPr>
          <a:xfrm>
            <a:off x="4962831" y="1340767"/>
            <a:ext cx="3456383" cy="5032460"/>
          </a:xfrm>
          <a:prstGeom prst="roundRect">
            <a:avLst>
              <a:gd name="adj" fmla="val 6769"/>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边形 5">
            <a:extLst>
              <a:ext uri="{FF2B5EF4-FFF2-40B4-BE49-F238E27FC236}">
                <a16:creationId xmlns="" xmlns:a16="http://schemas.microsoft.com/office/drawing/2014/main" id="{1C736A7C-C2F8-4A65-B3C1-9DA97FFF3F16}"/>
              </a:ext>
            </a:extLst>
          </p:cNvPr>
          <p:cNvSpPr/>
          <p:nvPr/>
        </p:nvSpPr>
        <p:spPr>
          <a:xfrm>
            <a:off x="4788024" y="1619978"/>
            <a:ext cx="2953208" cy="408380"/>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7">
            <a:extLst>
              <a:ext uri="{FF2B5EF4-FFF2-40B4-BE49-F238E27FC236}">
                <a16:creationId xmlns="" xmlns:a16="http://schemas.microsoft.com/office/drawing/2014/main" id="{F33786E4-EF1C-4953-B9C7-D3764822693E}"/>
              </a:ext>
            </a:extLst>
          </p:cNvPr>
          <p:cNvSpPr txBox="1"/>
          <p:nvPr/>
        </p:nvSpPr>
        <p:spPr>
          <a:xfrm>
            <a:off x="5152814" y="1686753"/>
            <a:ext cx="1941836" cy="492443"/>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上线后</a:t>
            </a:r>
            <a:endParaRPr lang="en-US" altLang="zh-CN" sz="1600" dirty="0">
              <a:solidFill>
                <a:schemeClr val="bg1"/>
              </a:solidFill>
            </a:endParaRPr>
          </a:p>
          <a:p>
            <a:endParaRPr lang="zh-CN" altLang="en-US" sz="1600" dirty="0">
              <a:solidFill>
                <a:schemeClr val="bg1"/>
              </a:solidFill>
            </a:endParaRPr>
          </a:p>
        </p:txBody>
      </p:sp>
      <p:sp>
        <p:nvSpPr>
          <p:cNvPr id="6" name="矩形 5">
            <a:extLst>
              <a:ext uri="{FF2B5EF4-FFF2-40B4-BE49-F238E27FC236}">
                <a16:creationId xmlns="" xmlns:a16="http://schemas.microsoft.com/office/drawing/2014/main" id="{8761349C-DAFF-4D53-9B95-59530CA8FDF5}"/>
              </a:ext>
            </a:extLst>
          </p:cNvPr>
          <p:cNvSpPr/>
          <p:nvPr/>
        </p:nvSpPr>
        <p:spPr>
          <a:xfrm>
            <a:off x="410288" y="843485"/>
            <a:ext cx="4572085" cy="400110"/>
          </a:xfrm>
          <a:prstGeom prst="rect">
            <a:avLst/>
          </a:prstGeom>
        </p:spPr>
        <p:txBody>
          <a:bodyPr wrap="none">
            <a:spAutoFit/>
          </a:bodyPr>
          <a:lstStyle/>
          <a:p>
            <a:r>
              <a:rPr lang="zh-CN" altLang="en-US" b="1" dirty="0"/>
              <a:t>（二）项目上线对业务操作的影响分析</a:t>
            </a:r>
          </a:p>
        </p:txBody>
      </p:sp>
      <p:sp>
        <p:nvSpPr>
          <p:cNvPr id="2" name="文本框 1">
            <a:extLst>
              <a:ext uri="{FF2B5EF4-FFF2-40B4-BE49-F238E27FC236}">
                <a16:creationId xmlns="" xmlns:a16="http://schemas.microsoft.com/office/drawing/2014/main" id="{412BC057-4AC6-41E9-AA1F-F28461B653AF}"/>
              </a:ext>
            </a:extLst>
          </p:cNvPr>
          <p:cNvSpPr txBox="1"/>
          <p:nvPr/>
        </p:nvSpPr>
        <p:spPr>
          <a:xfrm>
            <a:off x="1043607" y="2179196"/>
            <a:ext cx="3090449" cy="3293209"/>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t>业务操作</a:t>
            </a:r>
            <a:endParaRPr lang="en-US" altLang="zh-CN" sz="1600" dirty="0"/>
          </a:p>
          <a:p>
            <a:r>
              <a:rPr lang="zh-CN" altLang="en-US" sz="1600" dirty="0"/>
              <a:t>退款流程通过报销单完成；</a:t>
            </a:r>
            <a:endParaRPr lang="en-US" altLang="zh-CN" sz="1600" dirty="0"/>
          </a:p>
          <a:p>
            <a:endParaRPr lang="en-US" altLang="zh-CN" sz="1600" dirty="0"/>
          </a:p>
          <a:p>
            <a:pPr marL="285750" indent="-285750">
              <a:buFont typeface="Wingdings" panose="05000000000000000000" pitchFamily="2" charset="2"/>
              <a:buChar char="u"/>
            </a:pPr>
            <a:endParaRPr lang="en-US" altLang="zh-CN" sz="1600" dirty="0"/>
          </a:p>
          <a:p>
            <a:pPr marL="285750" indent="-285750">
              <a:buFont typeface="Wingdings" panose="05000000000000000000" pitchFamily="2" charset="2"/>
              <a:buChar char="u"/>
            </a:pPr>
            <a:r>
              <a:rPr lang="zh-CN" altLang="en-US" sz="1600" dirty="0"/>
              <a:t>财务核算</a:t>
            </a:r>
            <a:endParaRPr lang="en-US" altLang="zh-CN" sz="1600" dirty="0"/>
          </a:p>
          <a:p>
            <a:endParaRPr lang="en-US" altLang="zh-CN" sz="1600" dirty="0"/>
          </a:p>
          <a:p>
            <a:r>
              <a:rPr lang="zh-CN" altLang="en-US" sz="1600" dirty="0"/>
              <a:t>上线前所有收入凭证均需手工报账，通过收款单或者手工生成凭证；</a:t>
            </a:r>
            <a:endParaRPr lang="en-US" altLang="zh-CN" sz="1600" dirty="0"/>
          </a:p>
          <a:p>
            <a:endParaRPr lang="en-US" altLang="zh-CN" sz="1600" dirty="0"/>
          </a:p>
          <a:p>
            <a:pPr marL="285750" indent="-285750">
              <a:buFont typeface="Wingdings" panose="05000000000000000000" pitchFamily="2" charset="2"/>
              <a:buChar char="u"/>
            </a:pPr>
            <a:r>
              <a:rPr lang="zh-CN" altLang="en-US" sz="1600" dirty="0"/>
              <a:t>资金管理</a:t>
            </a:r>
            <a:endParaRPr lang="en-US" altLang="zh-CN" sz="1600" dirty="0"/>
          </a:p>
          <a:p>
            <a:r>
              <a:rPr lang="zh-CN" altLang="en-US" sz="1600" dirty="0"/>
              <a:t>出纳导入收款单，收款类型为“其他”；</a:t>
            </a:r>
            <a:endParaRPr lang="en-US" altLang="zh-CN" sz="1600" dirty="0"/>
          </a:p>
        </p:txBody>
      </p:sp>
      <p:sp>
        <p:nvSpPr>
          <p:cNvPr id="13" name="文本框 12">
            <a:extLst>
              <a:ext uri="{FF2B5EF4-FFF2-40B4-BE49-F238E27FC236}">
                <a16:creationId xmlns="" xmlns:a16="http://schemas.microsoft.com/office/drawing/2014/main" id="{F58F1D7C-E735-4D03-AB51-0F1C35AE4817}"/>
              </a:ext>
            </a:extLst>
          </p:cNvPr>
          <p:cNvSpPr txBox="1"/>
          <p:nvPr/>
        </p:nvSpPr>
        <p:spPr>
          <a:xfrm>
            <a:off x="5009944" y="2095133"/>
            <a:ext cx="3378479" cy="3539430"/>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t>业务操作</a:t>
            </a:r>
            <a:endParaRPr lang="en-US" altLang="zh-CN" sz="1600" dirty="0"/>
          </a:p>
          <a:p>
            <a:r>
              <a:rPr lang="en-US" altLang="zh-CN" sz="1600" dirty="0"/>
              <a:t>EAS</a:t>
            </a:r>
            <a:r>
              <a:rPr lang="zh-CN" altLang="en-US" sz="1600" dirty="0"/>
              <a:t>新增退款单，审批通过后方可退款</a:t>
            </a:r>
            <a:endParaRPr lang="en-US" altLang="zh-CN" sz="1600" dirty="0"/>
          </a:p>
          <a:p>
            <a:endParaRPr lang="en-US" altLang="zh-CN" sz="1600" dirty="0"/>
          </a:p>
          <a:p>
            <a:pPr marL="285750" indent="-285750">
              <a:buFont typeface="Wingdings" panose="05000000000000000000" pitchFamily="2" charset="2"/>
              <a:buChar char="u"/>
            </a:pPr>
            <a:r>
              <a:rPr lang="zh-CN" altLang="en-US" sz="1600" dirty="0"/>
              <a:t>财务核算</a:t>
            </a:r>
            <a:endParaRPr lang="en-US" altLang="zh-CN" sz="1600" dirty="0"/>
          </a:p>
          <a:p>
            <a:r>
              <a:rPr lang="en-US" altLang="zh-CN" sz="1600" dirty="0"/>
              <a:t>1.</a:t>
            </a:r>
            <a:r>
              <a:rPr lang="zh-CN" altLang="en-US" sz="1600" dirty="0"/>
              <a:t>所有物业收入相关的账务处理均通过</a:t>
            </a:r>
            <a:r>
              <a:rPr lang="en-US" altLang="zh-CN" sz="1600" dirty="0"/>
              <a:t>EAS</a:t>
            </a:r>
            <a:r>
              <a:rPr lang="zh-CN" altLang="en-US" sz="1600" dirty="0"/>
              <a:t>账务处理平台统一处理，无需手工做账；</a:t>
            </a:r>
            <a:endParaRPr lang="en-US" altLang="zh-CN" sz="1600" dirty="0"/>
          </a:p>
          <a:p>
            <a:r>
              <a:rPr lang="en-US" altLang="zh-CN" sz="1600" dirty="0"/>
              <a:t>2.</a:t>
            </a:r>
            <a:r>
              <a:rPr lang="zh-CN" altLang="en-US" sz="1600" dirty="0"/>
              <a:t>收款单类型为“其他”和“物业收入”的 ，不允许生成凭证；</a:t>
            </a:r>
            <a:endParaRPr lang="en-US" altLang="zh-CN" sz="1600" dirty="0"/>
          </a:p>
          <a:p>
            <a:endParaRPr lang="en-US" altLang="zh-CN" sz="1600" dirty="0"/>
          </a:p>
          <a:p>
            <a:pPr marL="285750" indent="-285750">
              <a:buFont typeface="Wingdings" panose="05000000000000000000" pitchFamily="2" charset="2"/>
              <a:buChar char="u"/>
            </a:pPr>
            <a:r>
              <a:rPr lang="zh-CN" altLang="en-US" sz="1600" dirty="0"/>
              <a:t>资金管理</a:t>
            </a:r>
            <a:endParaRPr lang="en-US" altLang="zh-CN" sz="1600" dirty="0"/>
          </a:p>
          <a:p>
            <a:r>
              <a:rPr lang="zh-CN" altLang="en-US" sz="1600" dirty="0"/>
              <a:t>出纳导入收款单需要标识区分收款类型，不能全部为“其他”。</a:t>
            </a:r>
            <a:endParaRPr lang="en-US" altLang="zh-CN" sz="1600" dirty="0"/>
          </a:p>
        </p:txBody>
      </p:sp>
    </p:spTree>
    <p:extLst>
      <p:ext uri="{BB962C8B-B14F-4D97-AF65-F5344CB8AC3E}">
        <p14:creationId xmlns:p14="http://schemas.microsoft.com/office/powerpoint/2010/main" val="38729776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七、</a:t>
            </a:r>
            <a:r>
              <a:rPr lang="en-US" altLang="zh-CN" sz="2400" b="1" dirty="0"/>
              <a:t> </a:t>
            </a:r>
            <a:r>
              <a:rPr lang="zh-CN" altLang="en-US" sz="2400" b="1" dirty="0"/>
              <a:t>预收冲抵业务流程</a:t>
            </a:r>
            <a:endParaRPr lang="zh-CN" sz="2400" b="1" dirty="0"/>
          </a:p>
        </p:txBody>
      </p:sp>
      <p:sp>
        <p:nvSpPr>
          <p:cNvPr id="9" name="矩形: 圆角 8">
            <a:extLst>
              <a:ext uri="{FF2B5EF4-FFF2-40B4-BE49-F238E27FC236}">
                <a16:creationId xmlns="" xmlns:a16="http://schemas.microsoft.com/office/drawing/2014/main" id="{14DADBD1-48B1-4AE7-BAFE-134A102C8F99}"/>
              </a:ext>
            </a:extLst>
          </p:cNvPr>
          <p:cNvSpPr/>
          <p:nvPr/>
        </p:nvSpPr>
        <p:spPr>
          <a:xfrm>
            <a:off x="228874" y="808692"/>
            <a:ext cx="779951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预收结转单生成凭证：系统自动定时调度生成凭证，如需手工触发可点击工具栏生成凭证按钮生成凭证</a:t>
            </a:r>
          </a:p>
        </p:txBody>
      </p:sp>
      <p:pic>
        <p:nvPicPr>
          <p:cNvPr id="2" name="图片 1">
            <a:extLst>
              <a:ext uri="{FF2B5EF4-FFF2-40B4-BE49-F238E27FC236}">
                <a16:creationId xmlns="" xmlns:a16="http://schemas.microsoft.com/office/drawing/2014/main" id="{64FE07F9-DD31-4837-A9DA-1018DC1070E2}"/>
              </a:ext>
            </a:extLst>
          </p:cNvPr>
          <p:cNvPicPr>
            <a:picLocks noChangeAspect="1"/>
          </p:cNvPicPr>
          <p:nvPr/>
        </p:nvPicPr>
        <p:blipFill>
          <a:blip r:embed="rId2"/>
          <a:stretch>
            <a:fillRect/>
          </a:stretch>
        </p:blipFill>
        <p:spPr>
          <a:xfrm>
            <a:off x="179512" y="1702082"/>
            <a:ext cx="8784976" cy="4602319"/>
          </a:xfrm>
          <a:prstGeom prst="rect">
            <a:avLst/>
          </a:prstGeom>
        </p:spPr>
      </p:pic>
    </p:spTree>
    <p:extLst>
      <p:ext uri="{BB962C8B-B14F-4D97-AF65-F5344CB8AC3E}">
        <p14:creationId xmlns:p14="http://schemas.microsoft.com/office/powerpoint/2010/main" val="25179379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七、</a:t>
            </a:r>
            <a:r>
              <a:rPr lang="en-US" altLang="zh-CN" sz="2400" b="1" dirty="0"/>
              <a:t> </a:t>
            </a:r>
            <a:r>
              <a:rPr lang="zh-CN" altLang="en-US" sz="2400" b="1" dirty="0"/>
              <a:t>预收冲抵业务流程</a:t>
            </a:r>
            <a:endParaRPr lang="zh-CN" sz="2400" b="1" dirty="0"/>
          </a:p>
        </p:txBody>
      </p:sp>
      <p:sp>
        <p:nvSpPr>
          <p:cNvPr id="5" name="矩形: 圆角 4">
            <a:extLst>
              <a:ext uri="{FF2B5EF4-FFF2-40B4-BE49-F238E27FC236}">
                <a16:creationId xmlns="" xmlns:a16="http://schemas.microsoft.com/office/drawing/2014/main" id="{7B0896FE-E2EA-4FAC-BEBD-F7792B06EA03}"/>
              </a:ext>
            </a:extLst>
          </p:cNvPr>
          <p:cNvSpPr/>
          <p:nvPr/>
        </p:nvSpPr>
        <p:spPr>
          <a:xfrm>
            <a:off x="145340" y="692696"/>
            <a:ext cx="8553253" cy="91695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预收结转单凭证查询：</a:t>
            </a:r>
            <a:r>
              <a:rPr lang="en-US" altLang="zh-CN" b="1" dirty="0">
                <a:solidFill>
                  <a:schemeClr val="tx1"/>
                </a:solidFill>
              </a:rPr>
              <a:t>1</a:t>
            </a:r>
            <a:r>
              <a:rPr lang="zh-CN" altLang="en-US" b="1" dirty="0">
                <a:solidFill>
                  <a:schemeClr val="tx1"/>
                </a:solidFill>
              </a:rPr>
              <a:t>）在预收结转单列表中单据点击下查即可查询到该笔单据生成的凭证；</a:t>
            </a:r>
            <a:r>
              <a:rPr lang="en-US" altLang="zh-CN" b="1" dirty="0">
                <a:solidFill>
                  <a:schemeClr val="tx1"/>
                </a:solidFill>
              </a:rPr>
              <a:t>2</a:t>
            </a:r>
            <a:r>
              <a:rPr lang="zh-CN" altLang="en-US" b="1" dirty="0">
                <a:solidFill>
                  <a:schemeClr val="tx1"/>
                </a:solidFill>
              </a:rPr>
              <a:t>）在凭证序时簿可查询到自动生成的预收结转凭证</a:t>
            </a:r>
          </a:p>
        </p:txBody>
      </p:sp>
      <p:pic>
        <p:nvPicPr>
          <p:cNvPr id="2" name="图片 1">
            <a:extLst>
              <a:ext uri="{FF2B5EF4-FFF2-40B4-BE49-F238E27FC236}">
                <a16:creationId xmlns="" xmlns:a16="http://schemas.microsoft.com/office/drawing/2014/main" id="{138A9430-6EFE-46AF-A5DE-59520A6BE4BE}"/>
              </a:ext>
            </a:extLst>
          </p:cNvPr>
          <p:cNvPicPr>
            <a:picLocks noChangeAspect="1"/>
          </p:cNvPicPr>
          <p:nvPr/>
        </p:nvPicPr>
        <p:blipFill>
          <a:blip r:embed="rId2"/>
          <a:stretch>
            <a:fillRect/>
          </a:stretch>
        </p:blipFill>
        <p:spPr>
          <a:xfrm>
            <a:off x="179512" y="1772816"/>
            <a:ext cx="8784976" cy="4572000"/>
          </a:xfrm>
          <a:prstGeom prst="rect">
            <a:avLst/>
          </a:prstGeom>
        </p:spPr>
      </p:pic>
      <p:pic>
        <p:nvPicPr>
          <p:cNvPr id="3" name="图片 2">
            <a:extLst>
              <a:ext uri="{FF2B5EF4-FFF2-40B4-BE49-F238E27FC236}">
                <a16:creationId xmlns="" xmlns:a16="http://schemas.microsoft.com/office/drawing/2014/main" id="{F04282DD-6288-418E-8604-3AC7921F4E0D}"/>
              </a:ext>
            </a:extLst>
          </p:cNvPr>
          <p:cNvPicPr>
            <a:picLocks noChangeAspect="1"/>
          </p:cNvPicPr>
          <p:nvPr/>
        </p:nvPicPr>
        <p:blipFill>
          <a:blip r:embed="rId3"/>
          <a:stretch>
            <a:fillRect/>
          </a:stretch>
        </p:blipFill>
        <p:spPr>
          <a:xfrm>
            <a:off x="229893" y="2076698"/>
            <a:ext cx="8856984" cy="4431280"/>
          </a:xfrm>
          <a:prstGeom prst="rect">
            <a:avLst/>
          </a:prstGeom>
        </p:spPr>
      </p:pic>
      <p:pic>
        <p:nvPicPr>
          <p:cNvPr id="4" name="图片 3">
            <a:extLst>
              <a:ext uri="{FF2B5EF4-FFF2-40B4-BE49-F238E27FC236}">
                <a16:creationId xmlns="" xmlns:a16="http://schemas.microsoft.com/office/drawing/2014/main" id="{240C9D03-1F87-4901-90EC-474E6C1463F4}"/>
              </a:ext>
            </a:extLst>
          </p:cNvPr>
          <p:cNvPicPr>
            <a:picLocks noChangeAspect="1"/>
          </p:cNvPicPr>
          <p:nvPr/>
        </p:nvPicPr>
        <p:blipFill>
          <a:blip r:embed="rId4"/>
          <a:stretch>
            <a:fillRect/>
          </a:stretch>
        </p:blipFill>
        <p:spPr>
          <a:xfrm>
            <a:off x="247552" y="2414094"/>
            <a:ext cx="7474334" cy="4108661"/>
          </a:xfrm>
          <a:prstGeom prst="rect">
            <a:avLst/>
          </a:prstGeom>
        </p:spPr>
      </p:pic>
    </p:spTree>
    <p:extLst>
      <p:ext uri="{BB962C8B-B14F-4D97-AF65-F5344CB8AC3E}">
        <p14:creationId xmlns:p14="http://schemas.microsoft.com/office/powerpoint/2010/main" val="1535267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5" name="文本框 4">
            <a:extLst>
              <a:ext uri="{FF2B5EF4-FFF2-40B4-BE49-F238E27FC236}">
                <a16:creationId xmlns="" xmlns:a16="http://schemas.microsoft.com/office/drawing/2014/main" id="{DDE604B3-A881-4E06-B212-4A202E45C4D7}"/>
              </a:ext>
            </a:extLst>
          </p:cNvPr>
          <p:cNvSpPr txBox="1"/>
          <p:nvPr/>
        </p:nvSpPr>
        <p:spPr>
          <a:xfrm>
            <a:off x="5436096" y="1196752"/>
            <a:ext cx="2520280" cy="2308324"/>
          </a:xfrm>
          <a:prstGeom prst="rect">
            <a:avLst/>
          </a:prstGeom>
          <a:noFill/>
          <a:ln w="15875">
            <a:solidFill>
              <a:schemeClr val="accent1"/>
            </a:solidFill>
            <a:prstDash val="sysDash"/>
          </a:ln>
        </p:spPr>
        <p:txBody>
          <a:bodyPr wrap="square" rtlCol="0">
            <a:spAutoFit/>
          </a:bodyPr>
          <a:lstStyle/>
          <a:p>
            <a:r>
              <a:rPr lang="zh-CN" altLang="en-US" sz="1600" b="1" dirty="0">
                <a:solidFill>
                  <a:schemeClr val="accent1"/>
                </a:solidFill>
              </a:rPr>
              <a:t>适用范围：</a:t>
            </a:r>
            <a:endParaRPr lang="en-US" altLang="zh-CN" sz="1600" b="1" dirty="0">
              <a:solidFill>
                <a:schemeClr val="accent1"/>
              </a:solidFill>
            </a:endParaRPr>
          </a:p>
          <a:p>
            <a:endParaRPr lang="en-US" altLang="zh-CN" sz="1600" dirty="0">
              <a:solidFill>
                <a:schemeClr val="accent1"/>
              </a:solidFill>
            </a:endParaRPr>
          </a:p>
          <a:p>
            <a:r>
              <a:rPr lang="zh-CN" altLang="en-US" sz="1600" dirty="0">
                <a:solidFill>
                  <a:schemeClr val="accent1"/>
                </a:solidFill>
              </a:rPr>
              <a:t>本业务流程适用于包括物业收费退款、预收退款、押金退款、临时收费退款在内的所有实收退款业务</a:t>
            </a:r>
            <a:endParaRPr lang="en-US" altLang="zh-CN" sz="1600" dirty="0">
              <a:solidFill>
                <a:schemeClr val="accent1"/>
              </a:solidFill>
            </a:endParaRPr>
          </a:p>
          <a:p>
            <a:endParaRPr lang="en-US" altLang="zh-CN" sz="1600" dirty="0">
              <a:solidFill>
                <a:schemeClr val="accent1"/>
              </a:solidFill>
            </a:endParaRPr>
          </a:p>
          <a:p>
            <a:endParaRPr lang="en-US" altLang="zh-CN" sz="1600" dirty="0">
              <a:solidFill>
                <a:schemeClr val="accent1"/>
              </a:solidFill>
            </a:endParaRPr>
          </a:p>
          <a:p>
            <a:endParaRPr lang="en-US" altLang="zh-CN" sz="1600" dirty="0">
              <a:solidFill>
                <a:schemeClr val="accent1"/>
              </a:solidFill>
            </a:endParaRPr>
          </a:p>
        </p:txBody>
      </p:sp>
      <p:pic>
        <p:nvPicPr>
          <p:cNvPr id="2" name="图片 1">
            <a:extLst>
              <a:ext uri="{FF2B5EF4-FFF2-40B4-BE49-F238E27FC236}">
                <a16:creationId xmlns="" xmlns:a16="http://schemas.microsoft.com/office/drawing/2014/main" id="{1184BCEA-AE7C-4F42-922F-42C126DF10BD}"/>
              </a:ext>
            </a:extLst>
          </p:cNvPr>
          <p:cNvPicPr>
            <a:picLocks noChangeAspect="1"/>
          </p:cNvPicPr>
          <p:nvPr/>
        </p:nvPicPr>
        <p:blipFill>
          <a:blip r:embed="rId2"/>
          <a:stretch>
            <a:fillRect/>
          </a:stretch>
        </p:blipFill>
        <p:spPr>
          <a:xfrm>
            <a:off x="251520" y="1196752"/>
            <a:ext cx="4867790" cy="5165132"/>
          </a:xfrm>
          <a:prstGeom prst="rect">
            <a:avLst/>
          </a:prstGeom>
        </p:spPr>
      </p:pic>
      <p:sp>
        <p:nvSpPr>
          <p:cNvPr id="6" name="矩形 5">
            <a:extLst>
              <a:ext uri="{FF2B5EF4-FFF2-40B4-BE49-F238E27FC236}">
                <a16:creationId xmlns="" xmlns:a16="http://schemas.microsoft.com/office/drawing/2014/main" id="{CD69EA22-E10F-416A-A201-D1A7E002139F}"/>
              </a:ext>
            </a:extLst>
          </p:cNvPr>
          <p:cNvSpPr/>
          <p:nvPr/>
        </p:nvSpPr>
        <p:spPr>
          <a:xfrm>
            <a:off x="0" y="736556"/>
            <a:ext cx="2765501" cy="400110"/>
          </a:xfrm>
          <a:prstGeom prst="rect">
            <a:avLst/>
          </a:prstGeom>
        </p:spPr>
        <p:txBody>
          <a:bodyPr wrap="none">
            <a:spAutoFit/>
          </a:bodyPr>
          <a:lstStyle/>
          <a:p>
            <a:r>
              <a:rPr lang="zh-CN" altLang="en-US" b="1" dirty="0"/>
              <a:t>（一）退款业务流程图</a:t>
            </a:r>
          </a:p>
        </p:txBody>
      </p:sp>
    </p:spTree>
    <p:extLst>
      <p:ext uri="{BB962C8B-B14F-4D97-AF65-F5344CB8AC3E}">
        <p14:creationId xmlns:p14="http://schemas.microsoft.com/office/powerpoint/2010/main" val="6117809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251520" y="1340768"/>
            <a:ext cx="3312368"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在收费云录入退款单</a:t>
            </a:r>
          </a:p>
        </p:txBody>
      </p:sp>
      <p:sp>
        <p:nvSpPr>
          <p:cNvPr id="8" name="矩形 7">
            <a:extLst>
              <a:ext uri="{FF2B5EF4-FFF2-40B4-BE49-F238E27FC236}">
                <a16:creationId xmlns="" xmlns:a16="http://schemas.microsoft.com/office/drawing/2014/main" id="{A4835D89-D8EE-4357-91D7-5DBFB1BDD062}"/>
              </a:ext>
            </a:extLst>
          </p:cNvPr>
          <p:cNvSpPr/>
          <p:nvPr/>
        </p:nvSpPr>
        <p:spPr>
          <a:xfrm>
            <a:off x="0" y="736556"/>
            <a:ext cx="2765501" cy="400110"/>
          </a:xfrm>
          <a:prstGeom prst="rect">
            <a:avLst/>
          </a:prstGeom>
        </p:spPr>
        <p:txBody>
          <a:bodyPr wrap="none">
            <a:spAutoFit/>
          </a:bodyPr>
          <a:lstStyle/>
          <a:p>
            <a:r>
              <a:rPr lang="zh-CN" altLang="en-US" b="1" dirty="0"/>
              <a:t>（一）退款业务流程图</a:t>
            </a:r>
          </a:p>
        </p:txBody>
      </p:sp>
      <p:pic>
        <p:nvPicPr>
          <p:cNvPr id="9" name="图片 8">
            <a:extLst>
              <a:ext uri="{FF2B5EF4-FFF2-40B4-BE49-F238E27FC236}">
                <a16:creationId xmlns="" xmlns:a16="http://schemas.microsoft.com/office/drawing/2014/main" id="{F8EDD298-F4CD-4271-A020-797847F30DCF}"/>
              </a:ext>
            </a:extLst>
          </p:cNvPr>
          <p:cNvPicPr>
            <a:picLocks noChangeAspect="1"/>
          </p:cNvPicPr>
          <p:nvPr/>
        </p:nvPicPr>
        <p:blipFill>
          <a:blip r:embed="rId2"/>
          <a:stretch>
            <a:fillRect/>
          </a:stretch>
        </p:blipFill>
        <p:spPr>
          <a:xfrm>
            <a:off x="251520" y="1871026"/>
            <a:ext cx="7596335" cy="4490672"/>
          </a:xfrm>
          <a:prstGeom prst="rect">
            <a:avLst/>
          </a:prstGeom>
        </p:spPr>
      </p:pic>
    </p:spTree>
    <p:extLst>
      <p:ext uri="{BB962C8B-B14F-4D97-AF65-F5344CB8AC3E}">
        <p14:creationId xmlns:p14="http://schemas.microsoft.com/office/powerpoint/2010/main" val="29514686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a:t>
            </a:r>
            <a:r>
              <a:rPr lang="en-US" altLang="zh-CN" sz="2400" b="1" dirty="0"/>
              <a:t> </a:t>
            </a:r>
            <a:r>
              <a:rPr lang="zh-CN" altLang="en-US" sz="2400" b="1" dirty="0"/>
              <a:t>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323528" y="908720"/>
            <a:ext cx="792088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退款单提交：退款申请人在</a:t>
            </a:r>
            <a:r>
              <a:rPr lang="en-US" altLang="zh-CN" b="1" dirty="0">
                <a:solidFill>
                  <a:schemeClr val="tx1"/>
                </a:solidFill>
              </a:rPr>
              <a:t>EAS Web</a:t>
            </a:r>
            <a:r>
              <a:rPr lang="zh-CN" altLang="en-US" b="1" dirty="0">
                <a:solidFill>
                  <a:schemeClr val="tx1"/>
                </a:solidFill>
              </a:rPr>
              <a:t>端提交退款单（业务人员操作）</a:t>
            </a:r>
          </a:p>
        </p:txBody>
      </p:sp>
      <p:sp>
        <p:nvSpPr>
          <p:cNvPr id="2" name="矩形 1">
            <a:extLst>
              <a:ext uri="{FF2B5EF4-FFF2-40B4-BE49-F238E27FC236}">
                <a16:creationId xmlns="" xmlns:a16="http://schemas.microsoft.com/office/drawing/2014/main" id="{4F88DFF9-5CCF-4C13-8D97-064FCD3EB651}"/>
              </a:ext>
            </a:extLst>
          </p:cNvPr>
          <p:cNvSpPr/>
          <p:nvPr/>
        </p:nvSpPr>
        <p:spPr>
          <a:xfrm>
            <a:off x="323528" y="1454292"/>
            <a:ext cx="6853158" cy="707886"/>
          </a:xfrm>
          <a:prstGeom prst="rect">
            <a:avLst/>
          </a:prstGeom>
        </p:spPr>
        <p:txBody>
          <a:bodyPr wrap="none">
            <a:spAutoFit/>
          </a:bodyPr>
          <a:lstStyle/>
          <a:p>
            <a:r>
              <a:rPr lang="zh-CN" altLang="en-US" dirty="0"/>
              <a:t>登录网址：</a:t>
            </a:r>
            <a:r>
              <a:rPr lang="en-US" altLang="zh-CN" u="dbl" dirty="0">
                <a:solidFill>
                  <a:srgbClr val="FFC000"/>
                </a:solidFill>
              </a:rPr>
              <a:t>http://eas.ccpgmis.cn:6888/portal/main.jsp</a:t>
            </a:r>
          </a:p>
          <a:p>
            <a:r>
              <a:rPr lang="zh-CN" altLang="en-US" dirty="0"/>
              <a:t>用户名密码为原</a:t>
            </a:r>
            <a:r>
              <a:rPr lang="en-US" altLang="zh-CN" dirty="0"/>
              <a:t>EAS</a:t>
            </a:r>
            <a:r>
              <a:rPr lang="zh-CN" altLang="en-US" dirty="0"/>
              <a:t>登录用户名和密码</a:t>
            </a:r>
          </a:p>
        </p:txBody>
      </p:sp>
      <p:sp>
        <p:nvSpPr>
          <p:cNvPr id="3" name="矩形 2">
            <a:extLst>
              <a:ext uri="{FF2B5EF4-FFF2-40B4-BE49-F238E27FC236}">
                <a16:creationId xmlns="" xmlns:a16="http://schemas.microsoft.com/office/drawing/2014/main" id="{AEB537C9-519C-48FA-9E53-C9056E797C14}"/>
              </a:ext>
            </a:extLst>
          </p:cNvPr>
          <p:cNvSpPr/>
          <p:nvPr/>
        </p:nvSpPr>
        <p:spPr>
          <a:xfrm>
            <a:off x="359303" y="2064380"/>
            <a:ext cx="8677193" cy="1015663"/>
          </a:xfrm>
          <a:prstGeom prst="rect">
            <a:avLst/>
          </a:prstGeom>
        </p:spPr>
        <p:txBody>
          <a:bodyPr wrap="square">
            <a:spAutoFit/>
          </a:bodyPr>
          <a:lstStyle/>
          <a:p>
            <a:r>
              <a:rPr lang="en-US" altLang="zh-CN" dirty="0"/>
              <a:t>Web</a:t>
            </a:r>
            <a:r>
              <a:rPr lang="zh-CN" altLang="en-US" dirty="0"/>
              <a:t>端路径：</a:t>
            </a:r>
            <a:r>
              <a:rPr lang="en-US" altLang="zh-CN" dirty="0"/>
              <a:t> 【</a:t>
            </a:r>
            <a:r>
              <a:rPr lang="zh-CN" altLang="en-US" dirty="0"/>
              <a:t>财务会计</a:t>
            </a:r>
            <a:r>
              <a:rPr lang="en-US" altLang="zh-CN" dirty="0"/>
              <a:t>】-【</a:t>
            </a:r>
            <a:r>
              <a:rPr lang="zh-CN" altLang="en-US" dirty="0"/>
              <a:t>费用管理</a:t>
            </a:r>
            <a:r>
              <a:rPr lang="en-US" altLang="zh-CN" dirty="0"/>
              <a:t>】-【</a:t>
            </a:r>
            <a:r>
              <a:rPr lang="zh-CN" altLang="en-US" dirty="0"/>
              <a:t>退款单</a:t>
            </a:r>
            <a:r>
              <a:rPr lang="en-US" altLang="zh-CN" dirty="0"/>
              <a:t>】</a:t>
            </a:r>
          </a:p>
          <a:p>
            <a:r>
              <a:rPr lang="zh-CN" altLang="en-US" dirty="0"/>
              <a:t>客户端路径：</a:t>
            </a:r>
            <a:r>
              <a:rPr lang="en-US" altLang="zh-CN" dirty="0"/>
              <a:t>【</a:t>
            </a:r>
            <a:r>
              <a:rPr lang="zh-CN" altLang="en-US" dirty="0"/>
              <a:t>财务共享</a:t>
            </a:r>
            <a:r>
              <a:rPr lang="en-US" altLang="zh-CN" dirty="0"/>
              <a:t>】-【</a:t>
            </a:r>
            <a:r>
              <a:rPr lang="zh-CN" altLang="en-US" dirty="0"/>
              <a:t>收入共享</a:t>
            </a:r>
            <a:r>
              <a:rPr lang="en-US" altLang="zh-CN" dirty="0"/>
              <a:t>】-【</a:t>
            </a:r>
            <a:r>
              <a:rPr lang="zh-CN" altLang="en-US" dirty="0"/>
              <a:t>退款单</a:t>
            </a:r>
            <a:r>
              <a:rPr lang="en-US" altLang="zh-CN" dirty="0"/>
              <a:t>】</a:t>
            </a:r>
          </a:p>
          <a:p>
            <a:endParaRPr lang="zh-CN" altLang="en-US" dirty="0"/>
          </a:p>
        </p:txBody>
      </p:sp>
      <p:pic>
        <p:nvPicPr>
          <p:cNvPr id="4" name="图片 3">
            <a:extLst>
              <a:ext uri="{FF2B5EF4-FFF2-40B4-BE49-F238E27FC236}">
                <a16:creationId xmlns="" xmlns:a16="http://schemas.microsoft.com/office/drawing/2014/main" id="{C6762D20-9689-4253-978E-9E6FFB740AD6}"/>
              </a:ext>
            </a:extLst>
          </p:cNvPr>
          <p:cNvPicPr>
            <a:picLocks noChangeAspect="1"/>
          </p:cNvPicPr>
          <p:nvPr/>
        </p:nvPicPr>
        <p:blipFill>
          <a:blip r:embed="rId2"/>
          <a:stretch>
            <a:fillRect/>
          </a:stretch>
        </p:blipFill>
        <p:spPr>
          <a:xfrm>
            <a:off x="323528" y="2772266"/>
            <a:ext cx="8677194" cy="4175382"/>
          </a:xfrm>
          <a:prstGeom prst="rect">
            <a:avLst/>
          </a:prstGeom>
        </p:spPr>
      </p:pic>
      <p:pic>
        <p:nvPicPr>
          <p:cNvPr id="10" name="图片 9">
            <a:extLst>
              <a:ext uri="{FF2B5EF4-FFF2-40B4-BE49-F238E27FC236}">
                <a16:creationId xmlns="" xmlns:a16="http://schemas.microsoft.com/office/drawing/2014/main" id="{34268440-A13E-44AC-A446-8BAB6651C804}"/>
              </a:ext>
            </a:extLst>
          </p:cNvPr>
          <p:cNvPicPr>
            <a:picLocks noChangeAspect="1"/>
          </p:cNvPicPr>
          <p:nvPr/>
        </p:nvPicPr>
        <p:blipFill>
          <a:blip r:embed="rId3"/>
          <a:stretch>
            <a:fillRect/>
          </a:stretch>
        </p:blipFill>
        <p:spPr>
          <a:xfrm>
            <a:off x="359303" y="3021729"/>
            <a:ext cx="8352038" cy="3758777"/>
          </a:xfrm>
          <a:prstGeom prst="rect">
            <a:avLst/>
          </a:prstGeom>
        </p:spPr>
      </p:pic>
      <p:pic>
        <p:nvPicPr>
          <p:cNvPr id="11" name="图片 10">
            <a:extLst>
              <a:ext uri="{FF2B5EF4-FFF2-40B4-BE49-F238E27FC236}">
                <a16:creationId xmlns="" xmlns:a16="http://schemas.microsoft.com/office/drawing/2014/main" id="{57EAA292-BC29-456D-BB6D-6BE54A91A9AC}"/>
              </a:ext>
            </a:extLst>
          </p:cNvPr>
          <p:cNvPicPr>
            <a:picLocks noChangeAspect="1"/>
          </p:cNvPicPr>
          <p:nvPr/>
        </p:nvPicPr>
        <p:blipFill>
          <a:blip r:embed="rId4"/>
          <a:stretch>
            <a:fillRect/>
          </a:stretch>
        </p:blipFill>
        <p:spPr>
          <a:xfrm>
            <a:off x="338057" y="3210476"/>
            <a:ext cx="8598824" cy="3647524"/>
          </a:xfrm>
          <a:prstGeom prst="rect">
            <a:avLst/>
          </a:prstGeom>
        </p:spPr>
      </p:pic>
      <p:pic>
        <p:nvPicPr>
          <p:cNvPr id="12" name="图片 11">
            <a:extLst>
              <a:ext uri="{FF2B5EF4-FFF2-40B4-BE49-F238E27FC236}">
                <a16:creationId xmlns="" xmlns:a16="http://schemas.microsoft.com/office/drawing/2014/main" id="{CA37FA04-CF86-4E83-90D5-4E4C6CC00DE9}"/>
              </a:ext>
            </a:extLst>
          </p:cNvPr>
          <p:cNvPicPr>
            <a:picLocks noChangeAspect="1"/>
          </p:cNvPicPr>
          <p:nvPr/>
        </p:nvPicPr>
        <p:blipFill>
          <a:blip r:embed="rId5"/>
          <a:stretch>
            <a:fillRect/>
          </a:stretch>
        </p:blipFill>
        <p:spPr>
          <a:xfrm>
            <a:off x="338057" y="3342153"/>
            <a:ext cx="8009121" cy="3800953"/>
          </a:xfrm>
          <a:prstGeom prst="rect">
            <a:avLst/>
          </a:prstGeom>
        </p:spPr>
      </p:pic>
    </p:spTree>
    <p:extLst>
      <p:ext uri="{BB962C8B-B14F-4D97-AF65-F5344CB8AC3E}">
        <p14:creationId xmlns:p14="http://schemas.microsoft.com/office/powerpoint/2010/main" val="386135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pic>
        <p:nvPicPr>
          <p:cNvPr id="2" name="图片 1">
            <a:extLst>
              <a:ext uri="{FF2B5EF4-FFF2-40B4-BE49-F238E27FC236}">
                <a16:creationId xmlns="" xmlns:a16="http://schemas.microsoft.com/office/drawing/2014/main" id="{91FF23F8-8CEA-490A-A9D5-7F4041D9F442}"/>
              </a:ext>
            </a:extLst>
          </p:cNvPr>
          <p:cNvPicPr>
            <a:picLocks noChangeAspect="1"/>
          </p:cNvPicPr>
          <p:nvPr/>
        </p:nvPicPr>
        <p:blipFill>
          <a:blip r:embed="rId2"/>
          <a:stretch>
            <a:fillRect/>
          </a:stretch>
        </p:blipFill>
        <p:spPr>
          <a:xfrm>
            <a:off x="138623" y="908720"/>
            <a:ext cx="9144000" cy="4291099"/>
          </a:xfrm>
          <a:prstGeom prst="rect">
            <a:avLst/>
          </a:prstGeom>
        </p:spPr>
      </p:pic>
      <p:pic>
        <p:nvPicPr>
          <p:cNvPr id="3" name="图片 2">
            <a:extLst>
              <a:ext uri="{FF2B5EF4-FFF2-40B4-BE49-F238E27FC236}">
                <a16:creationId xmlns="" xmlns:a16="http://schemas.microsoft.com/office/drawing/2014/main" id="{FB38E2BE-A438-4E74-81C8-30C87B6A7751}"/>
              </a:ext>
            </a:extLst>
          </p:cNvPr>
          <p:cNvPicPr>
            <a:picLocks noChangeAspect="1"/>
          </p:cNvPicPr>
          <p:nvPr/>
        </p:nvPicPr>
        <p:blipFill>
          <a:blip r:embed="rId3"/>
          <a:stretch>
            <a:fillRect/>
          </a:stretch>
        </p:blipFill>
        <p:spPr>
          <a:xfrm>
            <a:off x="138623" y="1412776"/>
            <a:ext cx="9144000" cy="4804737"/>
          </a:xfrm>
          <a:prstGeom prst="rect">
            <a:avLst/>
          </a:prstGeom>
        </p:spPr>
      </p:pic>
    </p:spTree>
    <p:extLst>
      <p:ext uri="{BB962C8B-B14F-4D97-AF65-F5344CB8AC3E}">
        <p14:creationId xmlns:p14="http://schemas.microsoft.com/office/powerpoint/2010/main" val="574384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323528" y="908720"/>
            <a:ext cx="792088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退款单业务审批：业务领导在</a:t>
            </a:r>
            <a:r>
              <a:rPr lang="en-US" altLang="zh-CN" b="1" dirty="0">
                <a:solidFill>
                  <a:schemeClr val="tx1"/>
                </a:solidFill>
              </a:rPr>
              <a:t>web</a:t>
            </a:r>
            <a:r>
              <a:rPr lang="zh-CN" altLang="en-US" b="1" dirty="0">
                <a:solidFill>
                  <a:schemeClr val="tx1"/>
                </a:solidFill>
              </a:rPr>
              <a:t>端工作流待办任务审批退款单</a:t>
            </a:r>
          </a:p>
        </p:txBody>
      </p:sp>
      <p:pic>
        <p:nvPicPr>
          <p:cNvPr id="2" name="图片 1">
            <a:extLst>
              <a:ext uri="{FF2B5EF4-FFF2-40B4-BE49-F238E27FC236}">
                <a16:creationId xmlns="" xmlns:a16="http://schemas.microsoft.com/office/drawing/2014/main" id="{82D8E82E-08D7-45DB-9C83-21BC39D53661}"/>
              </a:ext>
            </a:extLst>
          </p:cNvPr>
          <p:cNvPicPr>
            <a:picLocks noChangeAspect="1"/>
          </p:cNvPicPr>
          <p:nvPr/>
        </p:nvPicPr>
        <p:blipFill>
          <a:blip r:embed="rId2"/>
          <a:stretch>
            <a:fillRect/>
          </a:stretch>
        </p:blipFill>
        <p:spPr>
          <a:xfrm>
            <a:off x="350346" y="1687775"/>
            <a:ext cx="8616737" cy="4510909"/>
          </a:xfrm>
          <a:prstGeom prst="rect">
            <a:avLst/>
          </a:prstGeom>
        </p:spPr>
      </p:pic>
      <p:pic>
        <p:nvPicPr>
          <p:cNvPr id="3" name="图片 2">
            <a:extLst>
              <a:ext uri="{FF2B5EF4-FFF2-40B4-BE49-F238E27FC236}">
                <a16:creationId xmlns="" xmlns:a16="http://schemas.microsoft.com/office/drawing/2014/main" id="{6B15D853-D6CD-4EA1-9428-37515526818D}"/>
              </a:ext>
            </a:extLst>
          </p:cNvPr>
          <p:cNvPicPr>
            <a:picLocks noChangeAspect="1"/>
          </p:cNvPicPr>
          <p:nvPr/>
        </p:nvPicPr>
        <p:blipFill>
          <a:blip r:embed="rId3"/>
          <a:stretch>
            <a:fillRect/>
          </a:stretch>
        </p:blipFill>
        <p:spPr>
          <a:xfrm>
            <a:off x="323528" y="2097442"/>
            <a:ext cx="7731442" cy="4729509"/>
          </a:xfrm>
          <a:prstGeom prst="rect">
            <a:avLst/>
          </a:prstGeom>
        </p:spPr>
      </p:pic>
    </p:spTree>
    <p:extLst>
      <p:ext uri="{BB962C8B-B14F-4D97-AF65-F5344CB8AC3E}">
        <p14:creationId xmlns:p14="http://schemas.microsoft.com/office/powerpoint/2010/main" val="3334035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323528" y="908720"/>
            <a:ext cx="828092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退款单共享会计审批：退款单进入共享任务池，共享会计审批退款单</a:t>
            </a:r>
          </a:p>
        </p:txBody>
      </p:sp>
      <p:grpSp>
        <p:nvGrpSpPr>
          <p:cNvPr id="10" name="组合 9"/>
          <p:cNvGrpSpPr/>
          <p:nvPr/>
        </p:nvGrpSpPr>
        <p:grpSpPr>
          <a:xfrm>
            <a:off x="163952" y="1484784"/>
            <a:ext cx="8600071" cy="4340194"/>
            <a:chOff x="3738551" y="2348880"/>
            <a:chExt cx="8600071" cy="4340194"/>
          </a:xfrm>
        </p:grpSpPr>
        <p:pic>
          <p:nvPicPr>
            <p:cNvPr id="3" name="图片 2">
              <a:extLst>
                <a:ext uri="{FF2B5EF4-FFF2-40B4-BE49-F238E27FC236}">
                  <a16:creationId xmlns="" xmlns:a16="http://schemas.microsoft.com/office/drawing/2014/main" id="{006A56C9-2DC8-465A-BFB2-65D9F9CC294A}"/>
                </a:ext>
              </a:extLst>
            </p:cNvPr>
            <p:cNvPicPr>
              <a:picLocks noChangeAspect="1"/>
            </p:cNvPicPr>
            <p:nvPr/>
          </p:nvPicPr>
          <p:blipFill>
            <a:blip r:embed="rId2"/>
            <a:stretch>
              <a:fillRect/>
            </a:stretch>
          </p:blipFill>
          <p:spPr>
            <a:xfrm>
              <a:off x="3738551" y="2348880"/>
              <a:ext cx="8600071" cy="4340194"/>
            </a:xfrm>
            <a:prstGeom prst="rect">
              <a:avLst/>
            </a:prstGeom>
          </p:spPr>
        </p:pic>
        <p:sp>
          <p:nvSpPr>
            <p:cNvPr id="4" name="椭圆 3">
              <a:extLst>
                <a:ext uri="{FF2B5EF4-FFF2-40B4-BE49-F238E27FC236}">
                  <a16:creationId xmlns="" xmlns:a16="http://schemas.microsoft.com/office/drawing/2014/main" id="{3FC0491C-906B-40E3-B47F-AD78DE50DCC2}"/>
                </a:ext>
              </a:extLst>
            </p:cNvPr>
            <p:cNvSpPr/>
            <p:nvPr/>
          </p:nvSpPr>
          <p:spPr>
            <a:xfrm>
              <a:off x="3995936" y="5285239"/>
              <a:ext cx="432048" cy="2160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n w="38100">
                  <a:solidFill>
                    <a:schemeClr val="tx1"/>
                  </a:solidFill>
                </a:ln>
              </a:endParaRPr>
            </a:p>
          </p:txBody>
        </p:sp>
        <p:sp>
          <p:nvSpPr>
            <p:cNvPr id="5" name="文本框 4">
              <a:extLst>
                <a:ext uri="{FF2B5EF4-FFF2-40B4-BE49-F238E27FC236}">
                  <a16:creationId xmlns="" xmlns:a16="http://schemas.microsoft.com/office/drawing/2014/main" id="{CF71D39B-B73B-4662-B0BF-1D801C0B4F63}"/>
                </a:ext>
              </a:extLst>
            </p:cNvPr>
            <p:cNvSpPr txBox="1"/>
            <p:nvPr/>
          </p:nvSpPr>
          <p:spPr>
            <a:xfrm>
              <a:off x="4962923" y="5193196"/>
              <a:ext cx="2376264" cy="400110"/>
            </a:xfrm>
            <a:prstGeom prst="rect">
              <a:avLst/>
            </a:prstGeom>
            <a:noFill/>
          </p:spPr>
          <p:txBody>
            <a:bodyPr wrap="square" rtlCol="0">
              <a:spAutoFit/>
            </a:bodyPr>
            <a:lstStyle/>
            <a:p>
              <a:r>
                <a:rPr lang="zh-CN" altLang="en-US" dirty="0">
                  <a:solidFill>
                    <a:srgbClr val="FF0000"/>
                  </a:solidFill>
                </a:rPr>
                <a:t>新增退款审批功能</a:t>
              </a:r>
            </a:p>
          </p:txBody>
        </p:sp>
      </p:grpSp>
    </p:spTree>
    <p:extLst>
      <p:ext uri="{BB962C8B-B14F-4D97-AF65-F5344CB8AC3E}">
        <p14:creationId xmlns:p14="http://schemas.microsoft.com/office/powerpoint/2010/main" val="24806113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C550107-7005-49F9-A747-C5A2800B2B25}"/>
              </a:ext>
            </a:extLst>
          </p:cNvPr>
          <p:cNvPicPr>
            <a:picLocks noChangeAspect="1"/>
          </p:cNvPicPr>
          <p:nvPr/>
        </p:nvPicPr>
        <p:blipFill>
          <a:blip r:embed="rId2"/>
          <a:stretch>
            <a:fillRect/>
          </a:stretch>
        </p:blipFill>
        <p:spPr>
          <a:xfrm>
            <a:off x="284557" y="1898758"/>
            <a:ext cx="8730655" cy="4175420"/>
          </a:xfrm>
          <a:prstGeom prst="rect">
            <a:avLst/>
          </a:prstGeom>
        </p:spPr>
      </p:pic>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323528" y="908720"/>
            <a:ext cx="8280920" cy="694267"/>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5. </a:t>
            </a:r>
            <a:r>
              <a:rPr lang="zh-CN" altLang="en-US" b="1" dirty="0">
                <a:solidFill>
                  <a:schemeClr val="tx1"/>
                </a:solidFill>
              </a:rPr>
              <a:t>退款单生成凭证：审核通过的退款单，系统自动定时调度生成退款凭证，如需手工触发，可点击生成凭证按钮生成凭证</a:t>
            </a:r>
          </a:p>
        </p:txBody>
      </p:sp>
      <p:pic>
        <p:nvPicPr>
          <p:cNvPr id="9" name="图片 8">
            <a:extLst>
              <a:ext uri="{FF2B5EF4-FFF2-40B4-BE49-F238E27FC236}">
                <a16:creationId xmlns="" xmlns:a16="http://schemas.microsoft.com/office/drawing/2014/main" id="{EB068966-F938-4D81-A65A-EEA029E2E9D8}"/>
              </a:ext>
            </a:extLst>
          </p:cNvPr>
          <p:cNvPicPr>
            <a:picLocks noChangeAspect="1"/>
          </p:cNvPicPr>
          <p:nvPr/>
        </p:nvPicPr>
        <p:blipFill>
          <a:blip r:embed="rId3"/>
          <a:stretch>
            <a:fillRect/>
          </a:stretch>
        </p:blipFill>
        <p:spPr>
          <a:xfrm>
            <a:off x="269776" y="2175542"/>
            <a:ext cx="8604448" cy="4291666"/>
          </a:xfrm>
          <a:prstGeom prst="rect">
            <a:avLst/>
          </a:prstGeom>
        </p:spPr>
      </p:pic>
      <p:pic>
        <p:nvPicPr>
          <p:cNvPr id="10" name="图片 9">
            <a:extLst>
              <a:ext uri="{FF2B5EF4-FFF2-40B4-BE49-F238E27FC236}">
                <a16:creationId xmlns="" xmlns:a16="http://schemas.microsoft.com/office/drawing/2014/main" id="{85730C85-D439-4A70-B14E-276289CB0C85}"/>
              </a:ext>
            </a:extLst>
          </p:cNvPr>
          <p:cNvPicPr>
            <a:picLocks noChangeAspect="1"/>
          </p:cNvPicPr>
          <p:nvPr/>
        </p:nvPicPr>
        <p:blipFill>
          <a:blip r:embed="rId4"/>
          <a:stretch>
            <a:fillRect/>
          </a:stretch>
        </p:blipFill>
        <p:spPr>
          <a:xfrm>
            <a:off x="251867" y="2467668"/>
            <a:ext cx="8763345" cy="3447738"/>
          </a:xfrm>
          <a:prstGeom prst="rect">
            <a:avLst/>
          </a:prstGeom>
        </p:spPr>
      </p:pic>
      <p:pic>
        <p:nvPicPr>
          <p:cNvPr id="11" name="图片 10">
            <a:extLst>
              <a:ext uri="{FF2B5EF4-FFF2-40B4-BE49-F238E27FC236}">
                <a16:creationId xmlns="" xmlns:a16="http://schemas.microsoft.com/office/drawing/2014/main" id="{974C59FA-F7A1-46F7-A805-F4D6DBBAB7F4}"/>
              </a:ext>
            </a:extLst>
          </p:cNvPr>
          <p:cNvPicPr>
            <a:picLocks noChangeAspect="1"/>
          </p:cNvPicPr>
          <p:nvPr/>
        </p:nvPicPr>
        <p:blipFill>
          <a:blip r:embed="rId5"/>
          <a:stretch>
            <a:fillRect/>
          </a:stretch>
        </p:blipFill>
        <p:spPr>
          <a:xfrm>
            <a:off x="284557" y="2683273"/>
            <a:ext cx="6731198" cy="4059836"/>
          </a:xfrm>
          <a:prstGeom prst="rect">
            <a:avLst/>
          </a:prstGeom>
        </p:spPr>
      </p:pic>
    </p:spTree>
    <p:extLst>
      <p:ext uri="{BB962C8B-B14F-4D97-AF65-F5344CB8AC3E}">
        <p14:creationId xmlns:p14="http://schemas.microsoft.com/office/powerpoint/2010/main" val="276502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八、退款业务流程</a:t>
            </a:r>
            <a:endParaRPr lang="zh-CN" sz="2400" b="1" dirty="0"/>
          </a:p>
        </p:txBody>
      </p:sp>
      <p:sp>
        <p:nvSpPr>
          <p:cNvPr id="6" name="矩形: 圆角 5">
            <a:extLst>
              <a:ext uri="{FF2B5EF4-FFF2-40B4-BE49-F238E27FC236}">
                <a16:creationId xmlns="" xmlns:a16="http://schemas.microsoft.com/office/drawing/2014/main" id="{5871133A-DA0A-4D8A-9167-45D7B2E12FA1}"/>
              </a:ext>
            </a:extLst>
          </p:cNvPr>
          <p:cNvSpPr/>
          <p:nvPr/>
        </p:nvSpPr>
        <p:spPr>
          <a:xfrm>
            <a:off x="285971" y="764704"/>
            <a:ext cx="8280920" cy="936104"/>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6. </a:t>
            </a:r>
            <a:r>
              <a:rPr lang="zh-CN" altLang="en-US" b="1" dirty="0">
                <a:solidFill>
                  <a:schemeClr val="tx1"/>
                </a:solidFill>
              </a:rPr>
              <a:t>退款单生成付款单：系统自动在退款单审批通过时生成出纳付款单，出纳可通过付款单付款，付款成功后，交易状态会反写到收费云系统</a:t>
            </a:r>
            <a:r>
              <a:rPr lang="en-US" altLang="zh-CN" b="1" dirty="0">
                <a:solidFill>
                  <a:schemeClr val="tx1"/>
                </a:solidFill>
              </a:rPr>
              <a:t>;</a:t>
            </a:r>
            <a:r>
              <a:rPr lang="zh-CN" altLang="en-US" b="1" dirty="0">
                <a:solidFill>
                  <a:schemeClr val="tx1"/>
                </a:solidFill>
              </a:rPr>
              <a:t>如需手工触发，可点击工具栏关联生成按钮，自动生成付款单</a:t>
            </a:r>
          </a:p>
        </p:txBody>
      </p:sp>
      <p:pic>
        <p:nvPicPr>
          <p:cNvPr id="2" name="图片 1">
            <a:extLst>
              <a:ext uri="{FF2B5EF4-FFF2-40B4-BE49-F238E27FC236}">
                <a16:creationId xmlns="" xmlns:a16="http://schemas.microsoft.com/office/drawing/2014/main" id="{CBBE56A4-7A46-4E19-8ADB-B7CA4A8A5D89}"/>
              </a:ext>
            </a:extLst>
          </p:cNvPr>
          <p:cNvPicPr>
            <a:picLocks noChangeAspect="1"/>
          </p:cNvPicPr>
          <p:nvPr/>
        </p:nvPicPr>
        <p:blipFill>
          <a:blip r:embed="rId2"/>
          <a:stretch>
            <a:fillRect/>
          </a:stretch>
        </p:blipFill>
        <p:spPr>
          <a:xfrm>
            <a:off x="311263" y="1859104"/>
            <a:ext cx="8316416" cy="4681390"/>
          </a:xfrm>
          <a:prstGeom prst="rect">
            <a:avLst/>
          </a:prstGeom>
        </p:spPr>
      </p:pic>
      <p:pic>
        <p:nvPicPr>
          <p:cNvPr id="3" name="图片 2">
            <a:extLst>
              <a:ext uri="{FF2B5EF4-FFF2-40B4-BE49-F238E27FC236}">
                <a16:creationId xmlns="" xmlns:a16="http://schemas.microsoft.com/office/drawing/2014/main" id="{BBD91A95-A834-4B4D-94B1-EC239EF11336}"/>
              </a:ext>
            </a:extLst>
          </p:cNvPr>
          <p:cNvPicPr>
            <a:picLocks noChangeAspect="1"/>
          </p:cNvPicPr>
          <p:nvPr/>
        </p:nvPicPr>
        <p:blipFill>
          <a:blip r:embed="rId3"/>
          <a:stretch>
            <a:fillRect/>
          </a:stretch>
        </p:blipFill>
        <p:spPr>
          <a:xfrm>
            <a:off x="314749" y="2059557"/>
            <a:ext cx="8606509" cy="4798443"/>
          </a:xfrm>
          <a:prstGeom prst="rect">
            <a:avLst/>
          </a:prstGeom>
        </p:spPr>
      </p:pic>
    </p:spTree>
    <p:extLst>
      <p:ext uri="{BB962C8B-B14F-4D97-AF65-F5344CB8AC3E}">
        <p14:creationId xmlns:p14="http://schemas.microsoft.com/office/powerpoint/2010/main" val="677966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6="http://schemas.microsoft.com/office/drawing/2014/main" id="{32848477-305A-4B4D-828F-99B1D9FB4016}"/>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sz="2400" b="1" dirty="0"/>
              <a:t>二、</a:t>
            </a:r>
            <a:r>
              <a:rPr lang="en-US" altLang="zh-CN" sz="2400" b="1" dirty="0"/>
              <a:t>EAS</a:t>
            </a:r>
            <a:r>
              <a:rPr lang="zh-CN" altLang="en-US" sz="2400" b="1" dirty="0"/>
              <a:t>基础配置（系统管理员）</a:t>
            </a:r>
            <a:endParaRPr lang="en-US" altLang="zh-CN" sz="2400" b="1" dirty="0"/>
          </a:p>
        </p:txBody>
      </p:sp>
      <p:sp>
        <p:nvSpPr>
          <p:cNvPr id="6" name="矩形 5">
            <a:extLst>
              <a:ext uri="{FF2B5EF4-FFF2-40B4-BE49-F238E27FC236}">
                <a16:creationId xmlns="" xmlns:a16="http://schemas.microsoft.com/office/drawing/2014/main" id="{8761349C-DAFF-4D53-9B95-59530CA8FDF5}"/>
              </a:ext>
            </a:extLst>
          </p:cNvPr>
          <p:cNvSpPr/>
          <p:nvPr/>
        </p:nvSpPr>
        <p:spPr>
          <a:xfrm>
            <a:off x="410288" y="843485"/>
            <a:ext cx="3929281" cy="400110"/>
          </a:xfrm>
          <a:prstGeom prst="rect">
            <a:avLst/>
          </a:prstGeom>
        </p:spPr>
        <p:txBody>
          <a:bodyPr wrap="none">
            <a:spAutoFit/>
          </a:bodyPr>
          <a:lstStyle/>
          <a:p>
            <a:r>
              <a:rPr lang="zh-CN" altLang="en-US" b="1" dirty="0"/>
              <a:t>（一）收入共享</a:t>
            </a:r>
            <a:r>
              <a:rPr lang="en-US" altLang="zh-CN" b="1" dirty="0"/>
              <a:t>EAS</a:t>
            </a:r>
            <a:r>
              <a:rPr lang="zh-CN" altLang="en-US" b="1" dirty="0"/>
              <a:t>基础资料管控</a:t>
            </a:r>
          </a:p>
        </p:txBody>
      </p:sp>
      <p:graphicFrame>
        <p:nvGraphicFramePr>
          <p:cNvPr id="4" name="对象 3">
            <a:extLst>
              <a:ext uri="{FF2B5EF4-FFF2-40B4-BE49-F238E27FC236}">
                <a16:creationId xmlns="" xmlns:a16="http://schemas.microsoft.com/office/drawing/2014/main" id="{977BDE35-858A-4686-B06E-D7BCFD36F035}"/>
              </a:ext>
            </a:extLst>
          </p:cNvPr>
          <p:cNvGraphicFramePr>
            <a:graphicFrameLocks noChangeAspect="1"/>
          </p:cNvGraphicFramePr>
          <p:nvPr>
            <p:extLst>
              <p:ext uri="{D42A27DB-BD31-4B8C-83A1-F6EECF244321}">
                <p14:modId xmlns:p14="http://schemas.microsoft.com/office/powerpoint/2010/main" val="167148637"/>
              </p:ext>
            </p:extLst>
          </p:nvPr>
        </p:nvGraphicFramePr>
        <p:xfrm>
          <a:off x="683568" y="1401390"/>
          <a:ext cx="6083111" cy="2088232"/>
        </p:xfrm>
        <a:graphic>
          <a:graphicData uri="http://schemas.openxmlformats.org/presentationml/2006/ole">
            <mc:AlternateContent xmlns:mc="http://schemas.openxmlformats.org/markup-compatibility/2006">
              <mc:Choice xmlns:v="urn:schemas-microsoft-com:vml" Requires="v">
                <p:oleObj spid="_x0000_s3092" name="Worksheet" r:id="rId4" imgW="4679913" imgH="1606506" progId="Excel.Sheet.12">
                  <p:embed/>
                </p:oleObj>
              </mc:Choice>
              <mc:Fallback>
                <p:oleObj name="Worksheet" r:id="rId4" imgW="4679913" imgH="1606506" progId="Excel.Sheet.12">
                  <p:embed/>
                  <p:pic>
                    <p:nvPicPr>
                      <p:cNvPr id="0" name=""/>
                      <p:cNvPicPr/>
                      <p:nvPr/>
                    </p:nvPicPr>
                    <p:blipFill>
                      <a:blip r:embed="rId5"/>
                      <a:stretch>
                        <a:fillRect/>
                      </a:stretch>
                    </p:blipFill>
                    <p:spPr>
                      <a:xfrm>
                        <a:off x="683568" y="1401390"/>
                        <a:ext cx="6083111" cy="2088232"/>
                      </a:xfrm>
                      <a:prstGeom prst="rect">
                        <a:avLst/>
                      </a:prstGeom>
                    </p:spPr>
                  </p:pic>
                </p:oleObj>
              </mc:Fallback>
            </mc:AlternateContent>
          </a:graphicData>
        </a:graphic>
      </p:graphicFrame>
    </p:spTree>
    <p:extLst>
      <p:ext uri="{BB962C8B-B14F-4D97-AF65-F5344CB8AC3E}">
        <p14:creationId xmlns:p14="http://schemas.microsoft.com/office/powerpoint/2010/main" val="9803968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九、系统间对账</a:t>
            </a:r>
            <a:endParaRPr lang="zh-CN" sz="2400" b="1" dirty="0"/>
          </a:p>
        </p:txBody>
      </p:sp>
      <p:sp>
        <p:nvSpPr>
          <p:cNvPr id="8" name="文本框 7">
            <a:extLst>
              <a:ext uri="{FF2B5EF4-FFF2-40B4-BE49-F238E27FC236}">
                <a16:creationId xmlns="" xmlns:a16="http://schemas.microsoft.com/office/drawing/2014/main" id="{3677214B-F2D9-4E46-97A0-9338776904D2}"/>
              </a:ext>
            </a:extLst>
          </p:cNvPr>
          <p:cNvSpPr txBox="1"/>
          <p:nvPr/>
        </p:nvSpPr>
        <p:spPr>
          <a:xfrm>
            <a:off x="467544" y="888698"/>
            <a:ext cx="2664296"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en-US" b="1" dirty="0"/>
              <a:t>收费云与银行对账</a:t>
            </a:r>
          </a:p>
        </p:txBody>
      </p:sp>
      <p:graphicFrame>
        <p:nvGraphicFramePr>
          <p:cNvPr id="2" name="对象 1">
            <a:extLst>
              <a:ext uri="{FF2B5EF4-FFF2-40B4-BE49-F238E27FC236}">
                <a16:creationId xmlns="" xmlns:a16="http://schemas.microsoft.com/office/drawing/2014/main" id="{5C47EEC7-C47F-45F1-A518-68894BC71606}"/>
              </a:ext>
            </a:extLst>
          </p:cNvPr>
          <p:cNvGraphicFramePr>
            <a:graphicFrameLocks noChangeAspect="1"/>
          </p:cNvGraphicFramePr>
          <p:nvPr>
            <p:extLst>
              <p:ext uri="{D42A27DB-BD31-4B8C-83A1-F6EECF244321}">
                <p14:modId xmlns:p14="http://schemas.microsoft.com/office/powerpoint/2010/main" val="4270788106"/>
              </p:ext>
            </p:extLst>
          </p:nvPr>
        </p:nvGraphicFramePr>
        <p:xfrm>
          <a:off x="611560" y="1571097"/>
          <a:ext cx="7560840" cy="3881331"/>
        </p:xfrm>
        <a:graphic>
          <a:graphicData uri="http://schemas.openxmlformats.org/presentationml/2006/ole">
            <mc:AlternateContent xmlns:mc="http://schemas.openxmlformats.org/markup-compatibility/2006">
              <mc:Choice xmlns:v="urn:schemas-microsoft-com:vml" Requires="v">
                <p:oleObj spid="_x0000_s2126" name="Worksheet" r:id="rId3" imgW="4104020" imgH="2106386" progId="Excel.Sheet.12">
                  <p:embed/>
                </p:oleObj>
              </mc:Choice>
              <mc:Fallback>
                <p:oleObj name="Worksheet" r:id="rId3" imgW="4104020" imgH="2106386" progId="Excel.Sheet.12">
                  <p:embed/>
                  <p:pic>
                    <p:nvPicPr>
                      <p:cNvPr id="0" name=""/>
                      <p:cNvPicPr/>
                      <p:nvPr/>
                    </p:nvPicPr>
                    <p:blipFill>
                      <a:blip r:embed="rId4"/>
                      <a:stretch>
                        <a:fillRect/>
                      </a:stretch>
                    </p:blipFill>
                    <p:spPr>
                      <a:xfrm>
                        <a:off x="611560" y="1571097"/>
                        <a:ext cx="7560840" cy="3881331"/>
                      </a:xfrm>
                      <a:prstGeom prst="rect">
                        <a:avLst/>
                      </a:prstGeom>
                    </p:spPr>
                  </p:pic>
                </p:oleObj>
              </mc:Fallback>
            </mc:AlternateContent>
          </a:graphicData>
        </a:graphic>
      </p:graphicFrame>
    </p:spTree>
    <p:extLst>
      <p:ext uri="{BB962C8B-B14F-4D97-AF65-F5344CB8AC3E}">
        <p14:creationId xmlns:p14="http://schemas.microsoft.com/office/powerpoint/2010/main" val="183438707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九、系统间对账</a:t>
            </a:r>
            <a:endParaRPr lang="zh-CN" sz="2400" b="1" dirty="0"/>
          </a:p>
        </p:txBody>
      </p:sp>
      <p:sp>
        <p:nvSpPr>
          <p:cNvPr id="8" name="文本框 7">
            <a:extLst>
              <a:ext uri="{FF2B5EF4-FFF2-40B4-BE49-F238E27FC236}">
                <a16:creationId xmlns="" xmlns:a16="http://schemas.microsoft.com/office/drawing/2014/main" id="{3677214B-F2D9-4E46-97A0-9338776904D2}"/>
              </a:ext>
            </a:extLst>
          </p:cNvPr>
          <p:cNvSpPr txBox="1"/>
          <p:nvPr/>
        </p:nvSpPr>
        <p:spPr>
          <a:xfrm>
            <a:off x="395536" y="3063560"/>
            <a:ext cx="7920880"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zh-CN" b="1" dirty="0"/>
              <a:t>共享（资金调拨单）与收款单（银企下载</a:t>
            </a:r>
            <a:r>
              <a:rPr lang="en-US" altLang="zh-CN" b="1" dirty="0"/>
              <a:t>/</a:t>
            </a:r>
            <a:r>
              <a:rPr lang="zh-CN" altLang="zh-CN" b="1" dirty="0"/>
              <a:t>银行导入）对账</a:t>
            </a:r>
            <a:endParaRPr lang="zh-CN" altLang="en-US" b="1" dirty="0"/>
          </a:p>
        </p:txBody>
      </p:sp>
      <p:sp>
        <p:nvSpPr>
          <p:cNvPr id="15" name="文本框 14">
            <a:extLst>
              <a:ext uri="{FF2B5EF4-FFF2-40B4-BE49-F238E27FC236}">
                <a16:creationId xmlns="" xmlns:a16="http://schemas.microsoft.com/office/drawing/2014/main" id="{278E54D5-FB37-4E68-8D4B-8BAF53C07DB3}"/>
              </a:ext>
            </a:extLst>
          </p:cNvPr>
          <p:cNvSpPr txBox="1"/>
          <p:nvPr/>
        </p:nvSpPr>
        <p:spPr>
          <a:xfrm>
            <a:off x="474790" y="980771"/>
            <a:ext cx="2664296" cy="400110"/>
          </a:xfrm>
          <a:prstGeom prst="rect">
            <a:avLst/>
          </a:prstGeom>
          <a:noFill/>
        </p:spPr>
        <p:txBody>
          <a:bodyPr wrap="square" rtlCol="0">
            <a:spAutoFit/>
          </a:bodyPr>
          <a:lstStyle/>
          <a:p>
            <a:pPr marL="342900" indent="-342900">
              <a:buFont typeface="Wingdings" panose="05000000000000000000" pitchFamily="2" charset="2"/>
              <a:buChar char="u"/>
            </a:pPr>
            <a:r>
              <a:rPr lang="zh-CN" altLang="en-US" b="1" dirty="0"/>
              <a:t>收费云与共享对账</a:t>
            </a:r>
          </a:p>
        </p:txBody>
      </p:sp>
      <p:graphicFrame>
        <p:nvGraphicFramePr>
          <p:cNvPr id="13" name="对象 12">
            <a:extLst>
              <a:ext uri="{FF2B5EF4-FFF2-40B4-BE49-F238E27FC236}">
                <a16:creationId xmlns="" xmlns:a16="http://schemas.microsoft.com/office/drawing/2014/main" id="{F1964E99-F2FD-4607-81F0-38475E8C3259}"/>
              </a:ext>
            </a:extLst>
          </p:cNvPr>
          <p:cNvGraphicFramePr>
            <a:graphicFrameLocks noChangeAspect="1"/>
          </p:cNvGraphicFramePr>
          <p:nvPr>
            <p:extLst>
              <p:ext uri="{D42A27DB-BD31-4B8C-83A1-F6EECF244321}">
                <p14:modId xmlns:p14="http://schemas.microsoft.com/office/powerpoint/2010/main" val="713972919"/>
              </p:ext>
            </p:extLst>
          </p:nvPr>
        </p:nvGraphicFramePr>
        <p:xfrm>
          <a:off x="632260" y="3933056"/>
          <a:ext cx="6171988" cy="1357313"/>
        </p:xfrm>
        <a:graphic>
          <a:graphicData uri="http://schemas.openxmlformats.org/presentationml/2006/ole">
            <mc:AlternateContent xmlns:mc="http://schemas.openxmlformats.org/markup-compatibility/2006">
              <mc:Choice xmlns:v="urn:schemas-microsoft-com:vml" Requires="v">
                <p:oleObj spid="_x0000_s1177" name="Worksheet" r:id="rId4" imgW="3549490" imgH="698412" progId="Excel.Sheet.12">
                  <p:embed/>
                </p:oleObj>
              </mc:Choice>
              <mc:Fallback>
                <p:oleObj name="Worksheet" r:id="rId4" imgW="3549490" imgH="698412" progId="Excel.Sheet.12">
                  <p:embed/>
                  <p:pic>
                    <p:nvPicPr>
                      <p:cNvPr id="0" name=""/>
                      <p:cNvPicPr/>
                      <p:nvPr/>
                    </p:nvPicPr>
                    <p:blipFill>
                      <a:blip r:embed="rId5"/>
                      <a:stretch>
                        <a:fillRect/>
                      </a:stretch>
                    </p:blipFill>
                    <p:spPr>
                      <a:xfrm>
                        <a:off x="632260" y="3933056"/>
                        <a:ext cx="6171988" cy="1357313"/>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A624FD8-B4A8-41D4-9C14-B3669B63D429}"/>
              </a:ext>
            </a:extLst>
          </p:cNvPr>
          <p:cNvGraphicFramePr>
            <a:graphicFrameLocks noChangeAspect="1"/>
          </p:cNvGraphicFramePr>
          <p:nvPr>
            <p:extLst>
              <p:ext uri="{D42A27DB-BD31-4B8C-83A1-F6EECF244321}">
                <p14:modId xmlns:p14="http://schemas.microsoft.com/office/powerpoint/2010/main" val="3681066127"/>
              </p:ext>
            </p:extLst>
          </p:nvPr>
        </p:nvGraphicFramePr>
        <p:xfrm>
          <a:off x="632260" y="1725639"/>
          <a:ext cx="7798626" cy="993163"/>
        </p:xfrm>
        <a:graphic>
          <a:graphicData uri="http://schemas.openxmlformats.org/presentationml/2006/ole">
            <mc:AlternateContent xmlns:mc="http://schemas.openxmlformats.org/markup-compatibility/2006">
              <mc:Choice xmlns:v="urn:schemas-microsoft-com:vml" Requires="v">
                <p:oleObj spid="_x0000_s1178" name="Worksheet" r:id="rId6" imgW="4283603" imgH="533438" progId="Excel.Sheet.12">
                  <p:embed/>
                </p:oleObj>
              </mc:Choice>
              <mc:Fallback>
                <p:oleObj name="Worksheet" r:id="rId6" imgW="4283603" imgH="533438" progId="Excel.Sheet.12">
                  <p:embed/>
                  <p:pic>
                    <p:nvPicPr>
                      <p:cNvPr id="0" name=""/>
                      <p:cNvPicPr/>
                      <p:nvPr/>
                    </p:nvPicPr>
                    <p:blipFill>
                      <a:blip r:embed="rId7"/>
                      <a:stretch>
                        <a:fillRect/>
                      </a:stretch>
                    </p:blipFill>
                    <p:spPr>
                      <a:xfrm>
                        <a:off x="632260" y="1725639"/>
                        <a:ext cx="7798626" cy="993163"/>
                      </a:xfrm>
                      <a:prstGeom prst="rect">
                        <a:avLst/>
                      </a:prstGeom>
                    </p:spPr>
                  </p:pic>
                </p:oleObj>
              </mc:Fallback>
            </mc:AlternateContent>
          </a:graphicData>
        </a:graphic>
      </p:graphicFrame>
    </p:spTree>
    <p:extLst>
      <p:ext uri="{BB962C8B-B14F-4D97-AF65-F5344CB8AC3E}">
        <p14:creationId xmlns:p14="http://schemas.microsoft.com/office/powerpoint/2010/main" val="223909414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圆角 52">
            <a:extLst>
              <a:ext uri="{FF2B5EF4-FFF2-40B4-BE49-F238E27FC236}">
                <a16:creationId xmlns="" xmlns:a16="http://schemas.microsoft.com/office/drawing/2014/main" id="{6E5A8666-B845-4529-A92C-EBCDF452EA1E}"/>
              </a:ext>
            </a:extLst>
          </p:cNvPr>
          <p:cNvSpPr/>
          <p:nvPr/>
        </p:nvSpPr>
        <p:spPr>
          <a:xfrm>
            <a:off x="7520599" y="2592767"/>
            <a:ext cx="1483644" cy="2708440"/>
          </a:xfrm>
          <a:prstGeom prst="roundRect">
            <a:avLst/>
          </a:pr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9" name="矩形: 圆角 38">
            <a:extLst>
              <a:ext uri="{FF2B5EF4-FFF2-40B4-BE49-F238E27FC236}">
                <a16:creationId xmlns="" xmlns:a16="http://schemas.microsoft.com/office/drawing/2014/main" id="{C8973ABB-8EF1-4AD9-8B51-B3CFE868CD3D}"/>
              </a:ext>
            </a:extLst>
          </p:cNvPr>
          <p:cNvSpPr/>
          <p:nvPr/>
        </p:nvSpPr>
        <p:spPr>
          <a:xfrm>
            <a:off x="2904418" y="2348880"/>
            <a:ext cx="2016224" cy="2304256"/>
          </a:xfrm>
          <a:prstGeom prst="roundRect">
            <a:avLst/>
          </a:pr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4" name="矩形: 圆角 3">
            <a:extLst>
              <a:ext uri="{FF2B5EF4-FFF2-40B4-BE49-F238E27FC236}">
                <a16:creationId xmlns="" xmlns:a16="http://schemas.microsoft.com/office/drawing/2014/main" id="{9B0D4B7D-0493-4356-9A12-F56DF4D9F3BA}"/>
              </a:ext>
            </a:extLst>
          </p:cNvPr>
          <p:cNvSpPr/>
          <p:nvPr/>
        </p:nvSpPr>
        <p:spPr>
          <a:xfrm>
            <a:off x="179512" y="1844824"/>
            <a:ext cx="2016224" cy="2664296"/>
          </a:xfrm>
          <a:prstGeom prst="roundRect">
            <a:avLst/>
          </a:prstGeom>
          <a:solidFill>
            <a:schemeClr val="bg1"/>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4150F1E4-C5EB-4A6E-9A51-116C71F303D7}"/>
              </a:ext>
            </a:extLst>
          </p:cNvPr>
          <p:cNvSpPr/>
          <p:nvPr/>
        </p:nvSpPr>
        <p:spPr>
          <a:xfrm>
            <a:off x="395536" y="2157938"/>
            <a:ext cx="1584176"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存现单</a:t>
            </a:r>
          </a:p>
        </p:txBody>
      </p:sp>
      <p:sp>
        <p:nvSpPr>
          <p:cNvPr id="6" name="矩形 5">
            <a:extLst>
              <a:ext uri="{FF2B5EF4-FFF2-40B4-BE49-F238E27FC236}">
                <a16:creationId xmlns="" xmlns:a16="http://schemas.microsoft.com/office/drawing/2014/main" id="{D6913F55-80B1-4D77-AEB2-540AB5A98F8D}"/>
              </a:ext>
            </a:extLst>
          </p:cNvPr>
          <p:cNvSpPr/>
          <p:nvPr/>
        </p:nvSpPr>
        <p:spPr>
          <a:xfrm>
            <a:off x="395536" y="2888940"/>
            <a:ext cx="1584176"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转账确认单</a:t>
            </a:r>
          </a:p>
        </p:txBody>
      </p:sp>
      <p:sp>
        <p:nvSpPr>
          <p:cNvPr id="7" name="矩形 6">
            <a:extLst>
              <a:ext uri="{FF2B5EF4-FFF2-40B4-BE49-F238E27FC236}">
                <a16:creationId xmlns="" xmlns:a16="http://schemas.microsoft.com/office/drawing/2014/main" id="{B573A23E-4182-4629-8C80-D4490D8E0805}"/>
              </a:ext>
            </a:extLst>
          </p:cNvPr>
          <p:cNvSpPr/>
          <p:nvPr/>
        </p:nvSpPr>
        <p:spPr>
          <a:xfrm>
            <a:off x="387547" y="3591018"/>
            <a:ext cx="1584176"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银联转账单</a:t>
            </a:r>
          </a:p>
        </p:txBody>
      </p:sp>
      <p:sp>
        <p:nvSpPr>
          <p:cNvPr id="10" name="矩形 9">
            <a:extLst>
              <a:ext uri="{FF2B5EF4-FFF2-40B4-BE49-F238E27FC236}">
                <a16:creationId xmlns="" xmlns:a16="http://schemas.microsoft.com/office/drawing/2014/main" id="{6C0FB124-AFC3-4820-A020-ADE4B1352526}"/>
              </a:ext>
            </a:extLst>
          </p:cNvPr>
          <p:cNvSpPr/>
          <p:nvPr/>
        </p:nvSpPr>
        <p:spPr>
          <a:xfrm>
            <a:off x="3191705" y="2874379"/>
            <a:ext cx="1584176"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资金调拨单</a:t>
            </a:r>
          </a:p>
        </p:txBody>
      </p:sp>
      <p:sp>
        <p:nvSpPr>
          <p:cNvPr id="11" name="矩形 10">
            <a:extLst>
              <a:ext uri="{FF2B5EF4-FFF2-40B4-BE49-F238E27FC236}">
                <a16:creationId xmlns="" xmlns:a16="http://schemas.microsoft.com/office/drawing/2014/main" id="{EF9F304C-552D-40FE-BD9F-2D631894FF96}"/>
              </a:ext>
            </a:extLst>
          </p:cNvPr>
          <p:cNvSpPr/>
          <p:nvPr/>
        </p:nvSpPr>
        <p:spPr>
          <a:xfrm>
            <a:off x="3139550" y="3789040"/>
            <a:ext cx="1584176"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收款单</a:t>
            </a:r>
          </a:p>
        </p:txBody>
      </p:sp>
      <p:cxnSp>
        <p:nvCxnSpPr>
          <p:cNvPr id="16" name="连接符: 肘形 15">
            <a:extLst>
              <a:ext uri="{FF2B5EF4-FFF2-40B4-BE49-F238E27FC236}">
                <a16:creationId xmlns="" xmlns:a16="http://schemas.microsoft.com/office/drawing/2014/main" id="{7D958456-5202-4F10-9593-FD450B66D318}"/>
              </a:ext>
            </a:extLst>
          </p:cNvPr>
          <p:cNvCxnSpPr>
            <a:stCxn id="5" idx="3"/>
            <a:endCxn id="10" idx="1"/>
          </p:cNvCxnSpPr>
          <p:nvPr/>
        </p:nvCxnSpPr>
        <p:spPr>
          <a:xfrm>
            <a:off x="1979712" y="2409966"/>
            <a:ext cx="1211993" cy="716441"/>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 name="连接符: 肘形 16">
            <a:extLst>
              <a:ext uri="{FF2B5EF4-FFF2-40B4-BE49-F238E27FC236}">
                <a16:creationId xmlns="" xmlns:a16="http://schemas.microsoft.com/office/drawing/2014/main" id="{3BFA3747-21DA-46C1-A1B2-9D83EC3D6735}"/>
              </a:ext>
            </a:extLst>
          </p:cNvPr>
          <p:cNvCxnSpPr>
            <a:cxnSpLocks/>
            <a:stCxn id="7" idx="3"/>
            <a:endCxn id="10" idx="1"/>
          </p:cNvCxnSpPr>
          <p:nvPr/>
        </p:nvCxnSpPr>
        <p:spPr>
          <a:xfrm flipV="1">
            <a:off x="1971723" y="3126407"/>
            <a:ext cx="1219982" cy="716639"/>
          </a:xfrm>
          <a:prstGeom prst="bentConnector3">
            <a:avLst>
              <a:gd name="adj1" fmla="val 50000"/>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4" name="连接符: 肘形 23">
            <a:extLst>
              <a:ext uri="{FF2B5EF4-FFF2-40B4-BE49-F238E27FC236}">
                <a16:creationId xmlns="" xmlns:a16="http://schemas.microsoft.com/office/drawing/2014/main" id="{90D8BA47-60BB-4C2C-8F43-298EBE8FD371}"/>
              </a:ext>
            </a:extLst>
          </p:cNvPr>
          <p:cNvCxnSpPr>
            <a:cxnSpLocks/>
            <a:stCxn id="6" idx="3"/>
            <a:endCxn id="10" idx="1"/>
          </p:cNvCxnSpPr>
          <p:nvPr/>
        </p:nvCxnSpPr>
        <p:spPr>
          <a:xfrm flipV="1">
            <a:off x="1979712" y="3126407"/>
            <a:ext cx="1211993" cy="14561"/>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矩形 30">
            <a:extLst>
              <a:ext uri="{FF2B5EF4-FFF2-40B4-BE49-F238E27FC236}">
                <a16:creationId xmlns="" xmlns:a16="http://schemas.microsoft.com/office/drawing/2014/main" id="{A8007170-A50A-4A3A-94E8-78CAD65C7E1F}"/>
              </a:ext>
            </a:extLst>
          </p:cNvPr>
          <p:cNvSpPr/>
          <p:nvPr/>
        </p:nvSpPr>
        <p:spPr>
          <a:xfrm>
            <a:off x="5508104" y="3789040"/>
            <a:ext cx="1736181"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银行交易流水</a:t>
            </a:r>
          </a:p>
        </p:txBody>
      </p:sp>
      <p:cxnSp>
        <p:nvCxnSpPr>
          <p:cNvPr id="33" name="直接箭头连接符 32">
            <a:extLst>
              <a:ext uri="{FF2B5EF4-FFF2-40B4-BE49-F238E27FC236}">
                <a16:creationId xmlns="" xmlns:a16="http://schemas.microsoft.com/office/drawing/2014/main" id="{1A9E6852-A5A0-489C-886B-622D40669E47}"/>
              </a:ext>
            </a:extLst>
          </p:cNvPr>
          <p:cNvCxnSpPr>
            <a:cxnSpLocks/>
            <a:endCxn id="11" idx="3"/>
          </p:cNvCxnSpPr>
          <p:nvPr/>
        </p:nvCxnSpPr>
        <p:spPr>
          <a:xfrm flipH="1">
            <a:off x="4723726" y="4041068"/>
            <a:ext cx="78437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40" name="矩形 39">
            <a:extLst>
              <a:ext uri="{FF2B5EF4-FFF2-40B4-BE49-F238E27FC236}">
                <a16:creationId xmlns="" xmlns:a16="http://schemas.microsoft.com/office/drawing/2014/main" id="{92209A03-B676-4C9F-85EE-8754202557ED}"/>
              </a:ext>
            </a:extLst>
          </p:cNvPr>
          <p:cNvSpPr/>
          <p:nvPr/>
        </p:nvSpPr>
        <p:spPr>
          <a:xfrm>
            <a:off x="3139550" y="1421576"/>
            <a:ext cx="1584176" cy="57262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tx1"/>
                </a:solidFill>
              </a:rPr>
              <a:t>账务处理</a:t>
            </a:r>
          </a:p>
        </p:txBody>
      </p:sp>
      <p:sp>
        <p:nvSpPr>
          <p:cNvPr id="41" name="矩形 40">
            <a:extLst>
              <a:ext uri="{FF2B5EF4-FFF2-40B4-BE49-F238E27FC236}">
                <a16:creationId xmlns="" xmlns:a16="http://schemas.microsoft.com/office/drawing/2014/main" id="{A9DC21F4-DD14-43E8-BBF4-177001AB4308}"/>
              </a:ext>
            </a:extLst>
          </p:cNvPr>
          <p:cNvSpPr/>
          <p:nvPr/>
        </p:nvSpPr>
        <p:spPr>
          <a:xfrm>
            <a:off x="3139550" y="4996653"/>
            <a:ext cx="1584176" cy="57262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tx1"/>
                </a:solidFill>
              </a:rPr>
              <a:t>账务处理</a:t>
            </a:r>
          </a:p>
        </p:txBody>
      </p:sp>
      <p:cxnSp>
        <p:nvCxnSpPr>
          <p:cNvPr id="43" name="直接箭头连接符 42">
            <a:extLst>
              <a:ext uri="{FF2B5EF4-FFF2-40B4-BE49-F238E27FC236}">
                <a16:creationId xmlns="" xmlns:a16="http://schemas.microsoft.com/office/drawing/2014/main" id="{3B709815-CE5A-435D-B757-6E2EDBB141C1}"/>
              </a:ext>
            </a:extLst>
          </p:cNvPr>
          <p:cNvCxnSpPr>
            <a:cxnSpLocks/>
            <a:endCxn id="40" idx="2"/>
          </p:cNvCxnSpPr>
          <p:nvPr/>
        </p:nvCxnSpPr>
        <p:spPr>
          <a:xfrm flipV="1">
            <a:off x="3931638" y="1994200"/>
            <a:ext cx="0" cy="880179"/>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5" name="直接箭头连接符 44">
            <a:extLst>
              <a:ext uri="{FF2B5EF4-FFF2-40B4-BE49-F238E27FC236}">
                <a16:creationId xmlns="" xmlns:a16="http://schemas.microsoft.com/office/drawing/2014/main" id="{8A1CCFA0-C509-4E8A-AA57-6808B66B7AD2}"/>
              </a:ext>
            </a:extLst>
          </p:cNvPr>
          <p:cNvCxnSpPr>
            <a:cxnSpLocks/>
            <a:stCxn id="11" idx="2"/>
            <a:endCxn id="41" idx="0"/>
          </p:cNvCxnSpPr>
          <p:nvPr/>
        </p:nvCxnSpPr>
        <p:spPr>
          <a:xfrm>
            <a:off x="3931638" y="4293096"/>
            <a:ext cx="0" cy="703557"/>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49" name="矩形 48">
            <a:extLst>
              <a:ext uri="{FF2B5EF4-FFF2-40B4-BE49-F238E27FC236}">
                <a16:creationId xmlns="" xmlns:a16="http://schemas.microsoft.com/office/drawing/2014/main" id="{713B5B1A-50CA-46E1-ADEB-2A4A1669DA80}"/>
              </a:ext>
            </a:extLst>
          </p:cNvPr>
          <p:cNvSpPr/>
          <p:nvPr/>
        </p:nvSpPr>
        <p:spPr>
          <a:xfrm>
            <a:off x="7676338" y="2951141"/>
            <a:ext cx="1139861"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存现</a:t>
            </a:r>
          </a:p>
        </p:txBody>
      </p:sp>
      <p:sp>
        <p:nvSpPr>
          <p:cNvPr id="50" name="矩形 49">
            <a:extLst>
              <a:ext uri="{FF2B5EF4-FFF2-40B4-BE49-F238E27FC236}">
                <a16:creationId xmlns="" xmlns:a16="http://schemas.microsoft.com/office/drawing/2014/main" id="{C0E680D1-A231-46E1-AE4B-537EC7FCB460}"/>
              </a:ext>
            </a:extLst>
          </p:cNvPr>
          <p:cNvSpPr/>
          <p:nvPr/>
        </p:nvSpPr>
        <p:spPr>
          <a:xfrm>
            <a:off x="7688606" y="3707226"/>
            <a:ext cx="1139861"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转账</a:t>
            </a:r>
          </a:p>
        </p:txBody>
      </p:sp>
      <p:sp>
        <p:nvSpPr>
          <p:cNvPr id="51" name="矩形 50">
            <a:extLst>
              <a:ext uri="{FF2B5EF4-FFF2-40B4-BE49-F238E27FC236}">
                <a16:creationId xmlns="" xmlns:a16="http://schemas.microsoft.com/office/drawing/2014/main" id="{C6407A34-CEF7-4C36-BDEF-6918EB66B5FD}"/>
              </a:ext>
            </a:extLst>
          </p:cNvPr>
          <p:cNvSpPr/>
          <p:nvPr/>
        </p:nvSpPr>
        <p:spPr>
          <a:xfrm>
            <a:off x="7688606" y="4437112"/>
            <a:ext cx="1139861" cy="504056"/>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银联</a:t>
            </a:r>
          </a:p>
        </p:txBody>
      </p:sp>
      <p:cxnSp>
        <p:nvCxnSpPr>
          <p:cNvPr id="56" name="直接箭头连接符 55">
            <a:extLst>
              <a:ext uri="{FF2B5EF4-FFF2-40B4-BE49-F238E27FC236}">
                <a16:creationId xmlns="" xmlns:a16="http://schemas.microsoft.com/office/drawing/2014/main" id="{D58BC1DE-78EB-4B65-B147-DBE80C7FDA17}"/>
              </a:ext>
            </a:extLst>
          </p:cNvPr>
          <p:cNvCxnSpPr>
            <a:stCxn id="31" idx="3"/>
          </p:cNvCxnSpPr>
          <p:nvPr/>
        </p:nvCxnSpPr>
        <p:spPr>
          <a:xfrm>
            <a:off x="7244285" y="4041068"/>
            <a:ext cx="280043"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59" name="文本框 58">
            <a:extLst>
              <a:ext uri="{FF2B5EF4-FFF2-40B4-BE49-F238E27FC236}">
                <a16:creationId xmlns="" xmlns:a16="http://schemas.microsoft.com/office/drawing/2014/main" id="{6CECA045-829C-41BA-AD4D-4941B7C65515}"/>
              </a:ext>
            </a:extLst>
          </p:cNvPr>
          <p:cNvSpPr txBox="1"/>
          <p:nvPr/>
        </p:nvSpPr>
        <p:spPr>
          <a:xfrm>
            <a:off x="603571" y="818710"/>
            <a:ext cx="1152128" cy="400110"/>
          </a:xfrm>
          <a:prstGeom prst="rect">
            <a:avLst/>
          </a:prstGeom>
          <a:noFill/>
        </p:spPr>
        <p:txBody>
          <a:bodyPr wrap="square" rtlCol="0">
            <a:spAutoFit/>
          </a:bodyPr>
          <a:lstStyle/>
          <a:p>
            <a:r>
              <a:rPr lang="zh-CN" altLang="en-US" b="1" dirty="0"/>
              <a:t>收费云</a:t>
            </a:r>
          </a:p>
        </p:txBody>
      </p:sp>
      <p:sp>
        <p:nvSpPr>
          <p:cNvPr id="60" name="文本框 59">
            <a:extLst>
              <a:ext uri="{FF2B5EF4-FFF2-40B4-BE49-F238E27FC236}">
                <a16:creationId xmlns="" xmlns:a16="http://schemas.microsoft.com/office/drawing/2014/main" id="{38B2AFB6-3F31-4DD3-8032-ADBD8AFEE963}"/>
              </a:ext>
            </a:extLst>
          </p:cNvPr>
          <p:cNvSpPr txBox="1"/>
          <p:nvPr/>
        </p:nvSpPr>
        <p:spPr>
          <a:xfrm>
            <a:off x="3571598" y="787247"/>
            <a:ext cx="1152128" cy="400110"/>
          </a:xfrm>
          <a:prstGeom prst="rect">
            <a:avLst/>
          </a:prstGeom>
          <a:noFill/>
        </p:spPr>
        <p:txBody>
          <a:bodyPr wrap="square" rtlCol="0">
            <a:spAutoFit/>
          </a:bodyPr>
          <a:lstStyle/>
          <a:p>
            <a:r>
              <a:rPr lang="en-US" altLang="zh-CN" b="1" dirty="0"/>
              <a:t>EAS</a:t>
            </a:r>
            <a:endParaRPr lang="zh-CN" altLang="en-US" b="1" dirty="0"/>
          </a:p>
        </p:txBody>
      </p:sp>
      <p:sp>
        <p:nvSpPr>
          <p:cNvPr id="61" name="文本框 60">
            <a:extLst>
              <a:ext uri="{FF2B5EF4-FFF2-40B4-BE49-F238E27FC236}">
                <a16:creationId xmlns="" xmlns:a16="http://schemas.microsoft.com/office/drawing/2014/main" id="{A5C813D5-64EC-401C-AB2E-11E208BFA3B9}"/>
              </a:ext>
            </a:extLst>
          </p:cNvPr>
          <p:cNvSpPr txBox="1"/>
          <p:nvPr/>
        </p:nvSpPr>
        <p:spPr>
          <a:xfrm>
            <a:off x="5940822" y="818710"/>
            <a:ext cx="1511498" cy="400110"/>
          </a:xfrm>
          <a:prstGeom prst="rect">
            <a:avLst/>
          </a:prstGeom>
          <a:noFill/>
        </p:spPr>
        <p:txBody>
          <a:bodyPr wrap="square" rtlCol="0">
            <a:spAutoFit/>
          </a:bodyPr>
          <a:lstStyle/>
          <a:p>
            <a:r>
              <a:rPr lang="zh-CN" altLang="en-US" b="1" dirty="0"/>
              <a:t>银行</a:t>
            </a:r>
            <a:r>
              <a:rPr lang="en-US" altLang="zh-CN" b="1" dirty="0"/>
              <a:t>/</a:t>
            </a:r>
            <a:r>
              <a:rPr lang="zh-CN" altLang="en-US" b="1" dirty="0"/>
              <a:t>银企</a:t>
            </a:r>
          </a:p>
        </p:txBody>
      </p:sp>
      <p:sp>
        <p:nvSpPr>
          <p:cNvPr id="62" name="矩形 61">
            <a:extLst>
              <a:ext uri="{FF2B5EF4-FFF2-40B4-BE49-F238E27FC236}">
                <a16:creationId xmlns="" xmlns:a16="http://schemas.microsoft.com/office/drawing/2014/main" id="{14B48959-0B9D-49B3-BB05-D302C771B7DD}"/>
              </a:ext>
            </a:extLst>
          </p:cNvPr>
          <p:cNvSpPr/>
          <p:nvPr/>
        </p:nvSpPr>
        <p:spPr>
          <a:xfrm>
            <a:off x="0" y="787247"/>
            <a:ext cx="9144000" cy="5450065"/>
          </a:xfrm>
          <a:prstGeom prst="rect">
            <a:avLst/>
          </a:prstGeom>
          <a:no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 xmlns:a16="http://schemas.microsoft.com/office/drawing/2014/main" id="{F4CA5F6E-478B-49CC-B6E6-569901567699}"/>
              </a:ext>
            </a:extLst>
          </p:cNvPr>
          <p:cNvCxnSpPr/>
          <p:nvPr/>
        </p:nvCxnSpPr>
        <p:spPr>
          <a:xfrm>
            <a:off x="3779912" y="3429000"/>
            <a:ext cx="0" cy="36004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直接箭头连接符 35">
            <a:extLst>
              <a:ext uri="{FF2B5EF4-FFF2-40B4-BE49-F238E27FC236}">
                <a16:creationId xmlns="" xmlns:a16="http://schemas.microsoft.com/office/drawing/2014/main" id="{9965E7BA-BDC9-4C28-9403-2883662DA625}"/>
              </a:ext>
            </a:extLst>
          </p:cNvPr>
          <p:cNvCxnSpPr>
            <a:cxnSpLocks/>
          </p:cNvCxnSpPr>
          <p:nvPr/>
        </p:nvCxnSpPr>
        <p:spPr>
          <a:xfrm flipV="1">
            <a:off x="4139952" y="3415190"/>
            <a:ext cx="0" cy="351656"/>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文本框 17">
            <a:extLst>
              <a:ext uri="{FF2B5EF4-FFF2-40B4-BE49-F238E27FC236}">
                <a16:creationId xmlns="" xmlns:a16="http://schemas.microsoft.com/office/drawing/2014/main" id="{1B2C6543-B7ED-45B6-94A0-0E8F6974241C}"/>
              </a:ext>
            </a:extLst>
          </p:cNvPr>
          <p:cNvSpPr txBox="1"/>
          <p:nvPr/>
        </p:nvSpPr>
        <p:spPr>
          <a:xfrm>
            <a:off x="4115979" y="3418842"/>
            <a:ext cx="943813" cy="307777"/>
          </a:xfrm>
          <a:prstGeom prst="rect">
            <a:avLst/>
          </a:prstGeom>
          <a:noFill/>
        </p:spPr>
        <p:txBody>
          <a:bodyPr wrap="square" rtlCol="0">
            <a:spAutoFit/>
          </a:bodyPr>
          <a:lstStyle/>
          <a:p>
            <a:r>
              <a:rPr lang="zh-CN" altLang="en-US" sz="1400" dirty="0">
                <a:solidFill>
                  <a:srgbClr val="FF0000"/>
                </a:solidFill>
              </a:rPr>
              <a:t>对账</a:t>
            </a:r>
          </a:p>
        </p:txBody>
      </p:sp>
      <p:sp>
        <p:nvSpPr>
          <p:cNvPr id="20" name="文本框 19">
            <a:extLst>
              <a:ext uri="{FF2B5EF4-FFF2-40B4-BE49-F238E27FC236}">
                <a16:creationId xmlns="" xmlns:a16="http://schemas.microsoft.com/office/drawing/2014/main" id="{CEF52080-52EF-4066-8FBE-3ADB559E79D2}"/>
              </a:ext>
            </a:extLst>
          </p:cNvPr>
          <p:cNvSpPr txBox="1"/>
          <p:nvPr/>
        </p:nvSpPr>
        <p:spPr>
          <a:xfrm>
            <a:off x="3920062" y="4389566"/>
            <a:ext cx="1736179" cy="523220"/>
          </a:xfrm>
          <a:prstGeom prst="rect">
            <a:avLst/>
          </a:prstGeom>
          <a:noFill/>
        </p:spPr>
        <p:txBody>
          <a:bodyPr wrap="square" rtlCol="0">
            <a:spAutoFit/>
          </a:bodyPr>
          <a:lstStyle/>
          <a:p>
            <a:r>
              <a:rPr lang="zh-CN" altLang="en-US" sz="1400" dirty="0">
                <a:solidFill>
                  <a:srgbClr val="FF0000"/>
                </a:solidFill>
              </a:rPr>
              <a:t>勾稽过的收款单不允许再生成凭证</a:t>
            </a:r>
          </a:p>
        </p:txBody>
      </p:sp>
      <p:sp>
        <p:nvSpPr>
          <p:cNvPr id="34" name="文本框 33">
            <a:extLst>
              <a:ext uri="{FF2B5EF4-FFF2-40B4-BE49-F238E27FC236}">
                <a16:creationId xmlns="" xmlns:a16="http://schemas.microsoft.com/office/drawing/2014/main" id="{FBBA9385-4FA5-4BA5-A089-18AB3DCDD3CE}"/>
              </a:ext>
            </a:extLst>
          </p:cNvPr>
          <p:cNvSpPr txBox="1"/>
          <p:nvPr/>
        </p:nvSpPr>
        <p:spPr>
          <a:xfrm>
            <a:off x="3910795" y="2259047"/>
            <a:ext cx="1745446" cy="523220"/>
          </a:xfrm>
          <a:prstGeom prst="rect">
            <a:avLst/>
          </a:prstGeom>
          <a:noFill/>
        </p:spPr>
        <p:txBody>
          <a:bodyPr wrap="square" rtlCol="0">
            <a:spAutoFit/>
          </a:bodyPr>
          <a:lstStyle/>
          <a:p>
            <a:r>
              <a:rPr lang="zh-CN" altLang="en-US" sz="1400" dirty="0">
                <a:solidFill>
                  <a:srgbClr val="FF0000"/>
                </a:solidFill>
              </a:rPr>
              <a:t>未对账的资金调拨单不允许生成凭证</a:t>
            </a:r>
          </a:p>
        </p:txBody>
      </p:sp>
    </p:spTree>
    <p:extLst>
      <p:ext uri="{BB962C8B-B14F-4D97-AF65-F5344CB8AC3E}">
        <p14:creationId xmlns:p14="http://schemas.microsoft.com/office/powerpoint/2010/main" val="489097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35" name="矩形: 圆角 34">
            <a:extLst>
              <a:ext uri="{FF2B5EF4-FFF2-40B4-BE49-F238E27FC236}">
                <a16:creationId xmlns="" xmlns:a16="http://schemas.microsoft.com/office/drawing/2014/main" id="{1AB4CFE4-6508-4E21-9512-570A188F7634}"/>
              </a:ext>
            </a:extLst>
          </p:cNvPr>
          <p:cNvSpPr/>
          <p:nvPr/>
        </p:nvSpPr>
        <p:spPr>
          <a:xfrm>
            <a:off x="251520" y="828653"/>
            <a:ext cx="817451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b="1" dirty="0">
                <a:solidFill>
                  <a:schemeClr val="tx1"/>
                </a:solidFill>
              </a:rPr>
              <a:t>自动</a:t>
            </a:r>
            <a:r>
              <a:rPr lang="zh-CN" altLang="en-US" b="1" dirty="0" smtClean="0">
                <a:solidFill>
                  <a:schemeClr val="tx1"/>
                </a:solidFill>
              </a:rPr>
              <a:t>对账逻辑</a:t>
            </a:r>
            <a:endParaRPr lang="zh-CN" altLang="en-US" b="1"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55" y="1444624"/>
            <a:ext cx="7176065" cy="475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74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35" name="矩形: 圆角 34">
            <a:extLst>
              <a:ext uri="{FF2B5EF4-FFF2-40B4-BE49-F238E27FC236}">
                <a16:creationId xmlns="" xmlns:a16="http://schemas.microsoft.com/office/drawing/2014/main" id="{1AB4CFE4-6508-4E21-9512-570A188F7634}"/>
              </a:ext>
            </a:extLst>
          </p:cNvPr>
          <p:cNvSpPr/>
          <p:nvPr/>
        </p:nvSpPr>
        <p:spPr>
          <a:xfrm>
            <a:off x="251520" y="828653"/>
            <a:ext cx="817451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 </a:t>
            </a:r>
            <a:r>
              <a:rPr lang="zh-CN" altLang="en-US" b="1" dirty="0">
                <a:solidFill>
                  <a:schemeClr val="tx1"/>
                </a:solidFill>
              </a:rPr>
              <a:t>区域会计登录有收款账号的账套公司，打开资金调拨单对账收款单</a:t>
            </a:r>
          </a:p>
        </p:txBody>
      </p:sp>
      <p:pic>
        <p:nvPicPr>
          <p:cNvPr id="2" name="图片 1">
            <a:extLst>
              <a:ext uri="{FF2B5EF4-FFF2-40B4-BE49-F238E27FC236}">
                <a16:creationId xmlns="" xmlns:a16="http://schemas.microsoft.com/office/drawing/2014/main" id="{A1AD7987-9DEB-4380-AD69-71280C05B89A}"/>
              </a:ext>
            </a:extLst>
          </p:cNvPr>
          <p:cNvPicPr>
            <a:picLocks noChangeAspect="1"/>
          </p:cNvPicPr>
          <p:nvPr/>
        </p:nvPicPr>
        <p:blipFill>
          <a:blip r:embed="rId2"/>
          <a:stretch>
            <a:fillRect/>
          </a:stretch>
        </p:blipFill>
        <p:spPr>
          <a:xfrm>
            <a:off x="215058" y="1497127"/>
            <a:ext cx="8210972" cy="4343623"/>
          </a:xfrm>
          <a:prstGeom prst="rect">
            <a:avLst/>
          </a:prstGeom>
        </p:spPr>
      </p:pic>
    </p:spTree>
    <p:extLst>
      <p:ext uri="{BB962C8B-B14F-4D97-AF65-F5344CB8AC3E}">
        <p14:creationId xmlns:p14="http://schemas.microsoft.com/office/powerpoint/2010/main" val="108108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35" name="矩形: 圆角 34">
            <a:extLst>
              <a:ext uri="{FF2B5EF4-FFF2-40B4-BE49-F238E27FC236}">
                <a16:creationId xmlns="" xmlns:a16="http://schemas.microsoft.com/office/drawing/2014/main" id="{1AB4CFE4-6508-4E21-9512-570A188F7634}"/>
              </a:ext>
            </a:extLst>
          </p:cNvPr>
          <p:cNvSpPr/>
          <p:nvPr/>
        </p:nvSpPr>
        <p:spPr>
          <a:xfrm>
            <a:off x="251520" y="828653"/>
            <a:ext cx="6192688"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2. </a:t>
            </a:r>
            <a:r>
              <a:rPr lang="zh-CN" altLang="en-US" b="1" dirty="0">
                <a:solidFill>
                  <a:schemeClr val="tx1"/>
                </a:solidFill>
              </a:rPr>
              <a:t>选择需对账的收款账号，按收款账号进行对账</a:t>
            </a:r>
          </a:p>
        </p:txBody>
      </p:sp>
      <p:pic>
        <p:nvPicPr>
          <p:cNvPr id="4" name="图片 3">
            <a:extLst>
              <a:ext uri="{FF2B5EF4-FFF2-40B4-BE49-F238E27FC236}">
                <a16:creationId xmlns="" xmlns:a16="http://schemas.microsoft.com/office/drawing/2014/main" id="{886CCD64-9E4B-463E-8983-B56D9830AC77}"/>
              </a:ext>
            </a:extLst>
          </p:cNvPr>
          <p:cNvPicPr>
            <a:picLocks noChangeAspect="1"/>
          </p:cNvPicPr>
          <p:nvPr/>
        </p:nvPicPr>
        <p:blipFill>
          <a:blip r:embed="rId2"/>
          <a:stretch>
            <a:fillRect/>
          </a:stretch>
        </p:blipFill>
        <p:spPr>
          <a:xfrm>
            <a:off x="215516" y="1496771"/>
            <a:ext cx="8712968" cy="4137399"/>
          </a:xfrm>
          <a:prstGeom prst="rect">
            <a:avLst/>
          </a:prstGeom>
        </p:spPr>
      </p:pic>
    </p:spTree>
    <p:extLst>
      <p:ext uri="{BB962C8B-B14F-4D97-AF65-F5344CB8AC3E}">
        <p14:creationId xmlns:p14="http://schemas.microsoft.com/office/powerpoint/2010/main" val="3650459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35" name="矩形: 圆角 34">
            <a:extLst>
              <a:ext uri="{FF2B5EF4-FFF2-40B4-BE49-F238E27FC236}">
                <a16:creationId xmlns="" xmlns:a16="http://schemas.microsoft.com/office/drawing/2014/main" id="{1AB4CFE4-6508-4E21-9512-570A188F7634}"/>
              </a:ext>
            </a:extLst>
          </p:cNvPr>
          <p:cNvSpPr/>
          <p:nvPr/>
        </p:nvSpPr>
        <p:spPr>
          <a:xfrm>
            <a:off x="251520" y="828653"/>
            <a:ext cx="817451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3. </a:t>
            </a:r>
            <a:r>
              <a:rPr lang="zh-CN" altLang="en-US" b="1" dirty="0">
                <a:solidFill>
                  <a:schemeClr val="tx1"/>
                </a:solidFill>
              </a:rPr>
              <a:t>录入对账的开始时间和结束时间，点击查询按钮</a:t>
            </a:r>
          </a:p>
        </p:txBody>
      </p:sp>
      <p:pic>
        <p:nvPicPr>
          <p:cNvPr id="4" name="图片 3">
            <a:extLst>
              <a:ext uri="{FF2B5EF4-FFF2-40B4-BE49-F238E27FC236}">
                <a16:creationId xmlns="" xmlns:a16="http://schemas.microsoft.com/office/drawing/2014/main" id="{8D945361-7524-4902-B42C-120183072976}"/>
              </a:ext>
            </a:extLst>
          </p:cNvPr>
          <p:cNvPicPr>
            <a:picLocks noChangeAspect="1"/>
          </p:cNvPicPr>
          <p:nvPr/>
        </p:nvPicPr>
        <p:blipFill>
          <a:blip r:embed="rId2"/>
          <a:stretch>
            <a:fillRect/>
          </a:stretch>
        </p:blipFill>
        <p:spPr>
          <a:xfrm>
            <a:off x="107504" y="1628800"/>
            <a:ext cx="8712968" cy="4239579"/>
          </a:xfrm>
          <a:prstGeom prst="rect">
            <a:avLst/>
          </a:prstGeom>
        </p:spPr>
      </p:pic>
    </p:spTree>
    <p:extLst>
      <p:ext uri="{BB962C8B-B14F-4D97-AF65-F5344CB8AC3E}">
        <p14:creationId xmlns:p14="http://schemas.microsoft.com/office/powerpoint/2010/main" val="3042227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p>
        </p:txBody>
      </p:sp>
      <p:sp>
        <p:nvSpPr>
          <p:cNvPr id="35" name="矩形: 圆角 34">
            <a:extLst>
              <a:ext uri="{FF2B5EF4-FFF2-40B4-BE49-F238E27FC236}">
                <a16:creationId xmlns="" xmlns:a16="http://schemas.microsoft.com/office/drawing/2014/main" id="{1AB4CFE4-6508-4E21-9512-570A188F7634}"/>
              </a:ext>
            </a:extLst>
          </p:cNvPr>
          <p:cNvSpPr/>
          <p:nvPr/>
        </p:nvSpPr>
        <p:spPr>
          <a:xfrm>
            <a:off x="179512" y="836712"/>
            <a:ext cx="817451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4. </a:t>
            </a:r>
            <a:r>
              <a:rPr lang="zh-CN" altLang="en-US" b="1" dirty="0">
                <a:solidFill>
                  <a:schemeClr val="tx1"/>
                </a:solidFill>
              </a:rPr>
              <a:t>手动勾稽资金调拨单和收款单</a:t>
            </a:r>
          </a:p>
        </p:txBody>
      </p:sp>
      <p:pic>
        <p:nvPicPr>
          <p:cNvPr id="4" name="图片 3">
            <a:extLst>
              <a:ext uri="{FF2B5EF4-FFF2-40B4-BE49-F238E27FC236}">
                <a16:creationId xmlns="" xmlns:a16="http://schemas.microsoft.com/office/drawing/2014/main" id="{400658D0-6FDE-48E6-820C-1D2AEB2A3763}"/>
              </a:ext>
            </a:extLst>
          </p:cNvPr>
          <p:cNvPicPr>
            <a:picLocks noChangeAspect="1"/>
          </p:cNvPicPr>
          <p:nvPr/>
        </p:nvPicPr>
        <p:blipFill>
          <a:blip r:embed="rId2"/>
          <a:stretch>
            <a:fillRect/>
          </a:stretch>
        </p:blipFill>
        <p:spPr>
          <a:xfrm>
            <a:off x="168494" y="1415846"/>
            <a:ext cx="8352928" cy="4605442"/>
          </a:xfrm>
          <a:prstGeom prst="rect">
            <a:avLst/>
          </a:prstGeom>
        </p:spPr>
      </p:pic>
      <p:pic>
        <p:nvPicPr>
          <p:cNvPr id="5" name="图片 4">
            <a:extLst>
              <a:ext uri="{FF2B5EF4-FFF2-40B4-BE49-F238E27FC236}">
                <a16:creationId xmlns="" xmlns:a16="http://schemas.microsoft.com/office/drawing/2014/main" id="{482A4001-5FD9-471E-ABE6-4B48E4A154BD}"/>
              </a:ext>
            </a:extLst>
          </p:cNvPr>
          <p:cNvPicPr>
            <a:picLocks noChangeAspect="1"/>
          </p:cNvPicPr>
          <p:nvPr/>
        </p:nvPicPr>
        <p:blipFill>
          <a:blip r:embed="rId3"/>
          <a:stretch>
            <a:fillRect/>
          </a:stretch>
        </p:blipFill>
        <p:spPr>
          <a:xfrm>
            <a:off x="168494" y="1628800"/>
            <a:ext cx="8352928" cy="4268476"/>
          </a:xfrm>
          <a:prstGeom prst="rect">
            <a:avLst/>
          </a:prstGeom>
        </p:spPr>
      </p:pic>
      <p:sp>
        <p:nvSpPr>
          <p:cNvPr id="6" name="矩形 5">
            <a:extLst>
              <a:ext uri="{FF2B5EF4-FFF2-40B4-BE49-F238E27FC236}">
                <a16:creationId xmlns="" xmlns:a16="http://schemas.microsoft.com/office/drawing/2014/main" id="{D95E0058-37EE-42A8-964A-F91B8164E90A}"/>
              </a:ext>
            </a:extLst>
          </p:cNvPr>
          <p:cNvSpPr/>
          <p:nvPr/>
        </p:nvSpPr>
        <p:spPr>
          <a:xfrm>
            <a:off x="6023178" y="4653136"/>
            <a:ext cx="2581270" cy="136815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800" dirty="0">
                <a:solidFill>
                  <a:srgbClr val="FF0000"/>
                </a:solidFill>
              </a:rPr>
              <a:t>根据收款金额、日期等属性手动勾稽收款单和资金调拨单，勾稽完后点击对账</a:t>
            </a:r>
          </a:p>
        </p:txBody>
      </p:sp>
    </p:spTree>
    <p:extLst>
      <p:ext uri="{BB962C8B-B14F-4D97-AF65-F5344CB8AC3E}">
        <p14:creationId xmlns:p14="http://schemas.microsoft.com/office/powerpoint/2010/main" val="87860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p>
        </p:txBody>
      </p:sp>
      <p:sp>
        <p:nvSpPr>
          <p:cNvPr id="35" name="矩形: 圆角 34">
            <a:extLst>
              <a:ext uri="{FF2B5EF4-FFF2-40B4-BE49-F238E27FC236}">
                <a16:creationId xmlns="" xmlns:a16="http://schemas.microsoft.com/office/drawing/2014/main" id="{1AB4CFE4-6508-4E21-9512-570A188F7634}"/>
              </a:ext>
            </a:extLst>
          </p:cNvPr>
          <p:cNvSpPr/>
          <p:nvPr/>
        </p:nvSpPr>
        <p:spPr>
          <a:xfrm>
            <a:off x="179512" y="836712"/>
            <a:ext cx="8174510" cy="44331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5. </a:t>
            </a:r>
            <a:r>
              <a:rPr lang="zh-CN" altLang="en-US" b="1" dirty="0">
                <a:solidFill>
                  <a:schemeClr val="tx1"/>
                </a:solidFill>
              </a:rPr>
              <a:t>点击工具栏对账按钮</a:t>
            </a:r>
          </a:p>
        </p:txBody>
      </p:sp>
      <p:pic>
        <p:nvPicPr>
          <p:cNvPr id="2" name="图片 1">
            <a:extLst>
              <a:ext uri="{FF2B5EF4-FFF2-40B4-BE49-F238E27FC236}">
                <a16:creationId xmlns="" xmlns:a16="http://schemas.microsoft.com/office/drawing/2014/main" id="{3634A2AB-D8A9-4116-A494-BF4B7E80CC3F}"/>
              </a:ext>
            </a:extLst>
          </p:cNvPr>
          <p:cNvPicPr>
            <a:picLocks noChangeAspect="1"/>
          </p:cNvPicPr>
          <p:nvPr/>
        </p:nvPicPr>
        <p:blipFill>
          <a:blip r:embed="rId2"/>
          <a:stretch>
            <a:fillRect/>
          </a:stretch>
        </p:blipFill>
        <p:spPr>
          <a:xfrm>
            <a:off x="295255" y="1496051"/>
            <a:ext cx="8285539" cy="5168797"/>
          </a:xfrm>
          <a:prstGeom prst="rect">
            <a:avLst/>
          </a:prstGeom>
        </p:spPr>
      </p:pic>
      <p:pic>
        <p:nvPicPr>
          <p:cNvPr id="4" name="图片 3">
            <a:extLst>
              <a:ext uri="{FF2B5EF4-FFF2-40B4-BE49-F238E27FC236}">
                <a16:creationId xmlns="" xmlns:a16="http://schemas.microsoft.com/office/drawing/2014/main" id="{7EB336AA-4301-489C-AC60-0EF3C58B07D8}"/>
              </a:ext>
            </a:extLst>
          </p:cNvPr>
          <p:cNvPicPr>
            <a:picLocks noChangeAspect="1"/>
          </p:cNvPicPr>
          <p:nvPr/>
        </p:nvPicPr>
        <p:blipFill>
          <a:blip r:embed="rId3"/>
          <a:stretch>
            <a:fillRect/>
          </a:stretch>
        </p:blipFill>
        <p:spPr>
          <a:xfrm>
            <a:off x="271467" y="1700808"/>
            <a:ext cx="8601063" cy="4501009"/>
          </a:xfrm>
          <a:prstGeom prst="rect">
            <a:avLst/>
          </a:prstGeom>
        </p:spPr>
      </p:pic>
      <p:pic>
        <p:nvPicPr>
          <p:cNvPr id="8" name="图片 7">
            <a:extLst>
              <a:ext uri="{FF2B5EF4-FFF2-40B4-BE49-F238E27FC236}">
                <a16:creationId xmlns="" xmlns:a16="http://schemas.microsoft.com/office/drawing/2014/main" id="{D5FB56E2-DC6C-4C37-ACB2-403CF4FB8D5E}"/>
              </a:ext>
            </a:extLst>
          </p:cNvPr>
          <p:cNvPicPr>
            <a:picLocks noChangeAspect="1"/>
          </p:cNvPicPr>
          <p:nvPr/>
        </p:nvPicPr>
        <p:blipFill>
          <a:blip r:embed="rId4"/>
          <a:stretch>
            <a:fillRect/>
          </a:stretch>
        </p:blipFill>
        <p:spPr>
          <a:xfrm>
            <a:off x="252282" y="1927548"/>
            <a:ext cx="8553489" cy="4509370"/>
          </a:xfrm>
          <a:prstGeom prst="rect">
            <a:avLst/>
          </a:prstGeom>
        </p:spPr>
      </p:pic>
    </p:spTree>
    <p:extLst>
      <p:ext uri="{BB962C8B-B14F-4D97-AF65-F5344CB8AC3E}">
        <p14:creationId xmlns:p14="http://schemas.microsoft.com/office/powerpoint/2010/main" val="3467259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B86E1DC6-834D-4BF9-8072-697B04A4E13E}"/>
              </a:ext>
            </a:extLst>
          </p:cNvPr>
          <p:cNvPicPr>
            <a:picLocks noChangeAspect="1"/>
          </p:cNvPicPr>
          <p:nvPr/>
        </p:nvPicPr>
        <p:blipFill>
          <a:blip r:embed="rId2"/>
          <a:stretch>
            <a:fillRect/>
          </a:stretch>
        </p:blipFill>
        <p:spPr>
          <a:xfrm>
            <a:off x="107504" y="1925579"/>
            <a:ext cx="9144000" cy="4081963"/>
          </a:xfrm>
          <a:prstGeom prst="rect">
            <a:avLst/>
          </a:prstGeom>
        </p:spPr>
      </p:pic>
      <p:sp>
        <p:nvSpPr>
          <p:cNvPr id="3" name="标题 2">
            <a:extLst>
              <a:ext uri="{FF2B5EF4-FFF2-40B4-BE49-F238E27FC236}">
                <a16:creationId xmlns="" xmlns:a16="http://schemas.microsoft.com/office/drawing/2014/main" id="{38FD1308-7A75-412E-B30B-6DD84AF78BCB}"/>
              </a:ext>
            </a:extLst>
          </p:cNvPr>
          <p:cNvSpPr>
            <a:spLocks noGrp="1"/>
          </p:cNvSpPr>
          <p:nvPr>
            <p:ph type="title"/>
          </p:nvPr>
        </p:nvSpPr>
        <p:spPr/>
        <p:txBody>
          <a:bodyPr>
            <a:normAutofit/>
          </a:bodyPr>
          <a:lstStyle/>
          <a:p>
            <a:r>
              <a:rPr lang="zh-CN" altLang="en-US" sz="2400" b="1" dirty="0"/>
              <a:t>九、系统间对账</a:t>
            </a:r>
            <a:endParaRPr lang="zh-CN" altLang="en-US" sz="2400" dirty="0"/>
          </a:p>
        </p:txBody>
      </p:sp>
      <p:sp>
        <p:nvSpPr>
          <p:cNvPr id="35" name="矩形: 圆角 34">
            <a:extLst>
              <a:ext uri="{FF2B5EF4-FFF2-40B4-BE49-F238E27FC236}">
                <a16:creationId xmlns="" xmlns:a16="http://schemas.microsoft.com/office/drawing/2014/main" id="{1AB4CFE4-6508-4E21-9512-570A188F7634}"/>
              </a:ext>
            </a:extLst>
          </p:cNvPr>
          <p:cNvSpPr/>
          <p:nvPr/>
        </p:nvSpPr>
        <p:spPr>
          <a:xfrm>
            <a:off x="179512" y="836712"/>
            <a:ext cx="8174510" cy="79208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6. </a:t>
            </a:r>
            <a:r>
              <a:rPr lang="zh-CN" altLang="en-US" b="1" dirty="0">
                <a:solidFill>
                  <a:schemeClr val="tx1"/>
                </a:solidFill>
              </a:rPr>
              <a:t>已对账的资金调拨单和收款单会标记为已勾稽，资金调拨单勾稽后方可生成凭证；收款单勾稽后不再允许生成凭证</a:t>
            </a:r>
          </a:p>
        </p:txBody>
      </p:sp>
      <p:pic>
        <p:nvPicPr>
          <p:cNvPr id="2" name="图片 1">
            <a:extLst>
              <a:ext uri="{FF2B5EF4-FFF2-40B4-BE49-F238E27FC236}">
                <a16:creationId xmlns="" xmlns:a16="http://schemas.microsoft.com/office/drawing/2014/main" id="{0800C1BB-941E-4F7F-8CB6-A25D197D8D6E}"/>
              </a:ext>
            </a:extLst>
          </p:cNvPr>
          <p:cNvPicPr>
            <a:picLocks noChangeAspect="1"/>
          </p:cNvPicPr>
          <p:nvPr/>
        </p:nvPicPr>
        <p:blipFill>
          <a:blip r:embed="rId3"/>
          <a:stretch>
            <a:fillRect/>
          </a:stretch>
        </p:blipFill>
        <p:spPr>
          <a:xfrm>
            <a:off x="107504" y="2297161"/>
            <a:ext cx="9144000" cy="4007160"/>
          </a:xfrm>
          <a:prstGeom prst="rect">
            <a:avLst/>
          </a:prstGeom>
        </p:spPr>
      </p:pic>
    </p:spTree>
    <p:extLst>
      <p:ext uri="{BB962C8B-B14F-4D97-AF65-F5344CB8AC3E}">
        <p14:creationId xmlns:p14="http://schemas.microsoft.com/office/powerpoint/2010/main" val="180836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600601B-DF25-4612-BAB2-821E398A5737}"/>
              </a:ext>
            </a:extLst>
          </p:cNvPr>
          <p:cNvSpPr txBox="1"/>
          <p:nvPr/>
        </p:nvSpPr>
        <p:spPr>
          <a:xfrm>
            <a:off x="258549" y="716563"/>
            <a:ext cx="8640960" cy="1015663"/>
          </a:xfrm>
          <a:prstGeom prst="rect">
            <a:avLst/>
          </a:prstGeom>
          <a:noFill/>
        </p:spPr>
        <p:txBody>
          <a:bodyPr wrap="square" rtlCol="0">
            <a:spAutoFit/>
          </a:bodyPr>
          <a:lstStyle/>
          <a:p>
            <a:r>
              <a:rPr lang="zh-CN" altLang="en-US" b="1" dirty="0"/>
              <a:t>（二）收入共享</a:t>
            </a:r>
            <a:r>
              <a:rPr lang="en-US" altLang="zh-CN" b="1" dirty="0"/>
              <a:t>EAS</a:t>
            </a:r>
            <a:r>
              <a:rPr lang="zh-CN" altLang="en-US" b="1" dirty="0"/>
              <a:t>基础资料维护</a:t>
            </a:r>
            <a:endParaRPr lang="en-US" altLang="zh-CN" b="1" dirty="0"/>
          </a:p>
          <a:p>
            <a:r>
              <a:rPr lang="zh-CN" altLang="en-US" dirty="0"/>
              <a:t>路径：</a:t>
            </a:r>
            <a:r>
              <a:rPr lang="en-US" altLang="zh-CN" dirty="0"/>
              <a:t>【</a:t>
            </a:r>
            <a:r>
              <a:rPr lang="zh-CN" altLang="en-US" dirty="0"/>
              <a:t>企业建模</a:t>
            </a:r>
            <a:r>
              <a:rPr lang="en-US" altLang="zh-CN" dirty="0"/>
              <a:t>】-【</a:t>
            </a:r>
            <a:r>
              <a:rPr lang="zh-CN" altLang="en-US" dirty="0"/>
              <a:t>组织架构</a:t>
            </a:r>
            <a:r>
              <a:rPr lang="en-US" altLang="zh-CN" dirty="0"/>
              <a:t>】-【</a:t>
            </a:r>
            <a:r>
              <a:rPr lang="zh-CN" altLang="en-US" dirty="0"/>
              <a:t>组织单元</a:t>
            </a:r>
            <a:r>
              <a:rPr lang="en-US" altLang="zh-CN" dirty="0"/>
              <a:t>】</a:t>
            </a:r>
            <a:r>
              <a:rPr lang="zh-CN" altLang="en-US" dirty="0"/>
              <a:t>：维护纳税人类型</a:t>
            </a:r>
            <a:endParaRPr lang="en-US" altLang="zh-CN" dirty="0"/>
          </a:p>
          <a:p>
            <a:r>
              <a:rPr lang="en-US" altLang="zh-CN" dirty="0"/>
              <a:t>	</a:t>
            </a:r>
            <a:endParaRPr lang="zh-CN" altLang="en-US" dirty="0"/>
          </a:p>
        </p:txBody>
      </p:sp>
      <p:pic>
        <p:nvPicPr>
          <p:cNvPr id="5" name="图片 4">
            <a:extLst>
              <a:ext uri="{FF2B5EF4-FFF2-40B4-BE49-F238E27FC236}">
                <a16:creationId xmlns="" xmlns:a16="http://schemas.microsoft.com/office/drawing/2014/main" id="{78423402-98FF-4440-B0A5-666D0CFD3A09}"/>
              </a:ext>
            </a:extLst>
          </p:cNvPr>
          <p:cNvPicPr>
            <a:picLocks noChangeAspect="1"/>
          </p:cNvPicPr>
          <p:nvPr/>
        </p:nvPicPr>
        <p:blipFill>
          <a:blip r:embed="rId2"/>
          <a:stretch>
            <a:fillRect/>
          </a:stretch>
        </p:blipFill>
        <p:spPr>
          <a:xfrm>
            <a:off x="378288" y="1486648"/>
            <a:ext cx="8401482" cy="4654789"/>
          </a:xfrm>
          <a:prstGeom prst="rect">
            <a:avLst/>
          </a:prstGeom>
        </p:spPr>
      </p:pic>
      <p:pic>
        <p:nvPicPr>
          <p:cNvPr id="6" name="图片 5">
            <a:extLst>
              <a:ext uri="{FF2B5EF4-FFF2-40B4-BE49-F238E27FC236}">
                <a16:creationId xmlns="" xmlns:a16="http://schemas.microsoft.com/office/drawing/2014/main" id="{E06F6E6E-8DCA-4C4D-B4CA-35D3D39D8736}"/>
              </a:ext>
            </a:extLst>
          </p:cNvPr>
          <p:cNvPicPr>
            <a:picLocks noChangeAspect="1"/>
          </p:cNvPicPr>
          <p:nvPr/>
        </p:nvPicPr>
        <p:blipFill>
          <a:blip r:embed="rId3"/>
          <a:stretch>
            <a:fillRect/>
          </a:stretch>
        </p:blipFill>
        <p:spPr>
          <a:xfrm>
            <a:off x="378288" y="1772816"/>
            <a:ext cx="8152782" cy="4824536"/>
          </a:xfrm>
          <a:prstGeom prst="rect">
            <a:avLst/>
          </a:prstGeom>
        </p:spPr>
      </p:pic>
      <p:sp>
        <p:nvSpPr>
          <p:cNvPr id="8" name="Rectangle 2">
            <a:extLst>
              <a:ext uri="{FF2B5EF4-FFF2-40B4-BE49-F238E27FC236}">
                <a16:creationId xmlns="" xmlns:a16="http://schemas.microsoft.com/office/drawing/2014/main" id="{4E4353C4-92D3-4608-83E8-E985A78C1DF5}"/>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sz="2400" b="1" dirty="0"/>
              <a:t>二、</a:t>
            </a:r>
            <a:r>
              <a:rPr lang="en-US" altLang="zh-CN" sz="2400" b="1" dirty="0"/>
              <a:t>EAS</a:t>
            </a:r>
            <a:r>
              <a:rPr lang="zh-CN" altLang="en-US" sz="2400" b="1" dirty="0"/>
              <a:t>基础配置（系统管理员）</a:t>
            </a:r>
            <a:endParaRPr lang="en-US" altLang="zh-CN" sz="2400" b="1" dirty="0"/>
          </a:p>
        </p:txBody>
      </p:sp>
    </p:spTree>
    <p:extLst>
      <p:ext uri="{BB962C8B-B14F-4D97-AF65-F5344CB8AC3E}">
        <p14:creationId xmlns:p14="http://schemas.microsoft.com/office/powerpoint/2010/main" val="2538715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a:t>特别声明</a:t>
            </a:r>
          </a:p>
        </p:txBody>
      </p:sp>
      <p:sp>
        <p:nvSpPr>
          <p:cNvPr id="5" name="Text Box 4"/>
          <p:cNvSpPr txBox="1">
            <a:spLocks noChangeArrowheads="1"/>
          </p:cNvSpPr>
          <p:nvPr/>
        </p:nvSpPr>
        <p:spPr bwMode="auto">
          <a:xfrm>
            <a:off x="203199" y="1052736"/>
            <a:ext cx="883329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itchFamily="18" charset="0"/>
                <a:ea typeface="楷体_GB2312" pitchFamily="49" charset="-122"/>
              </a:defRPr>
            </a:lvl1pPr>
            <a:lvl2pPr marL="742950" indent="-285750">
              <a:defRPr sz="1400">
                <a:solidFill>
                  <a:schemeClr val="tx1"/>
                </a:solidFill>
                <a:latin typeface="Times New Roman" pitchFamily="18" charset="0"/>
                <a:ea typeface="楷体_GB2312" pitchFamily="49" charset="-122"/>
              </a:defRPr>
            </a:lvl2pPr>
            <a:lvl3pPr marL="1143000" indent="-228600">
              <a:defRPr sz="1400">
                <a:solidFill>
                  <a:schemeClr val="tx1"/>
                </a:solidFill>
                <a:latin typeface="Times New Roman" pitchFamily="18" charset="0"/>
                <a:ea typeface="楷体_GB2312" pitchFamily="49" charset="-122"/>
              </a:defRPr>
            </a:lvl3pPr>
            <a:lvl4pPr marL="1600200" indent="-228600">
              <a:defRPr sz="1400">
                <a:solidFill>
                  <a:schemeClr val="tx1"/>
                </a:solidFill>
                <a:latin typeface="Times New Roman" pitchFamily="18" charset="0"/>
                <a:ea typeface="楷体_GB2312" pitchFamily="49" charset="-122"/>
              </a:defRPr>
            </a:lvl4pPr>
            <a:lvl5pPr marL="2057400" indent="-228600">
              <a:defRPr sz="1400">
                <a:solidFill>
                  <a:schemeClr val="tx1"/>
                </a:solidFill>
                <a:latin typeface="Times New Roman" pitchFamily="18" charset="0"/>
                <a:ea typeface="楷体_GB2312" pitchFamily="49" charset="-122"/>
              </a:defRPr>
            </a:lvl5pPr>
            <a:lvl6pPr marL="2514600" indent="-228600" algn="ctr" eaLnBrk="0" fontAlgn="base" hangingPunct="0">
              <a:spcBef>
                <a:spcPct val="50000"/>
              </a:spcBef>
              <a:spcAft>
                <a:spcPct val="0"/>
              </a:spcAft>
              <a:defRPr sz="1400">
                <a:solidFill>
                  <a:schemeClr val="tx1"/>
                </a:solidFill>
                <a:latin typeface="Times New Roman" pitchFamily="18" charset="0"/>
                <a:ea typeface="楷体_GB2312" pitchFamily="49" charset="-122"/>
              </a:defRPr>
            </a:lvl6pPr>
            <a:lvl7pPr marL="2971800" indent="-228600" algn="ctr" eaLnBrk="0" fontAlgn="base" hangingPunct="0">
              <a:spcBef>
                <a:spcPct val="50000"/>
              </a:spcBef>
              <a:spcAft>
                <a:spcPct val="0"/>
              </a:spcAft>
              <a:defRPr sz="1400">
                <a:solidFill>
                  <a:schemeClr val="tx1"/>
                </a:solidFill>
                <a:latin typeface="Times New Roman" pitchFamily="18" charset="0"/>
                <a:ea typeface="楷体_GB2312" pitchFamily="49" charset="-122"/>
              </a:defRPr>
            </a:lvl7pPr>
            <a:lvl8pPr marL="3429000" indent="-228600" algn="ctr" eaLnBrk="0" fontAlgn="base" hangingPunct="0">
              <a:spcBef>
                <a:spcPct val="50000"/>
              </a:spcBef>
              <a:spcAft>
                <a:spcPct val="0"/>
              </a:spcAft>
              <a:defRPr sz="1400">
                <a:solidFill>
                  <a:schemeClr val="tx1"/>
                </a:solidFill>
                <a:latin typeface="Times New Roman" pitchFamily="18" charset="0"/>
                <a:ea typeface="楷体_GB2312" pitchFamily="49" charset="-122"/>
              </a:defRPr>
            </a:lvl8pPr>
            <a:lvl9pPr marL="3886200" indent="-228600" algn="ctr" eaLnBrk="0" fontAlgn="base" hangingPunct="0">
              <a:spcBef>
                <a:spcPct val="50000"/>
              </a:spcBef>
              <a:spcAft>
                <a:spcPct val="0"/>
              </a:spcAft>
              <a:defRPr sz="1400">
                <a:solidFill>
                  <a:schemeClr val="tx1"/>
                </a:solidFill>
                <a:latin typeface="Times New Roman" pitchFamily="18" charset="0"/>
                <a:ea typeface="楷体_GB2312" pitchFamily="49" charset="-122"/>
              </a:defRPr>
            </a:lvl9pPr>
          </a:lstStyle>
          <a:p>
            <a:r>
              <a:rPr lang="zh-CN" altLang="en-US" sz="1200" dirty="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p>
          <a:p>
            <a:endParaRPr lang="zh-CN" altLang="en-US" sz="1200" dirty="0">
              <a:solidFill>
                <a:schemeClr val="tx1">
                  <a:lumMod val="65000"/>
                  <a:lumOff val="35000"/>
                </a:schemeClr>
              </a:solidFill>
              <a:latin typeface="微软雅黑" pitchFamily="34" charset="-122"/>
              <a:ea typeface="微软雅黑" pitchFamily="34" charset="-122"/>
            </a:endParaRPr>
          </a:p>
          <a:p>
            <a:r>
              <a:rPr lang="zh-CN" altLang="en-US" sz="1200" dirty="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r>
              <a:rPr lang="en-US" altLang="zh-CN" sz="1200" dirty="0">
                <a:solidFill>
                  <a:schemeClr val="tx1">
                    <a:lumMod val="65000"/>
                    <a:lumOff val="35000"/>
                  </a:schemeClr>
                </a:solidFill>
                <a:latin typeface="微软雅黑" pitchFamily="34" charset="-122"/>
                <a:ea typeface="微软雅黑" pitchFamily="34" charset="-122"/>
              </a:rPr>
              <a:t>Microsoft®</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WINDOWS®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NT®</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EXCEL®</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Word®</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PowerPoint® </a:t>
            </a:r>
            <a:r>
              <a:rPr lang="zh-CN" altLang="en-US" sz="1200" dirty="0">
                <a:solidFill>
                  <a:schemeClr val="tx1">
                    <a:lumMod val="65000"/>
                    <a:lumOff val="35000"/>
                  </a:schemeClr>
                </a:solidFill>
                <a:latin typeface="微软雅黑" pitchFamily="34" charset="-122"/>
                <a:ea typeface="微软雅黑" pitchFamily="34" charset="-122"/>
              </a:rPr>
              <a:t>和</a:t>
            </a:r>
            <a:r>
              <a:rPr lang="en-US" altLang="zh-CN" sz="1200" dirty="0">
                <a:solidFill>
                  <a:schemeClr val="tx1">
                    <a:lumMod val="65000"/>
                    <a:lumOff val="35000"/>
                  </a:schemeClr>
                </a:solidFill>
                <a:latin typeface="微软雅黑" pitchFamily="34" charset="-122"/>
                <a:ea typeface="微软雅黑" pitchFamily="34" charset="-122"/>
              </a:rPr>
              <a:t>SQL Server® </a:t>
            </a:r>
            <a:r>
              <a:rPr lang="zh-CN" altLang="en-US" sz="1200" dirty="0">
                <a:solidFill>
                  <a:schemeClr val="tx1">
                    <a:lumMod val="65000"/>
                    <a:lumOff val="35000"/>
                  </a:schemeClr>
                </a:solidFill>
                <a:latin typeface="微软雅黑" pitchFamily="34" charset="-122"/>
                <a:ea typeface="微软雅黑" pitchFamily="34" charset="-122"/>
              </a:rPr>
              <a:t>是微软公司的注册商标。</a:t>
            </a:r>
          </a:p>
          <a:p>
            <a:r>
              <a:rPr lang="en-US" altLang="zh-CN" sz="1200" dirty="0">
                <a:solidFill>
                  <a:schemeClr val="tx1">
                    <a:lumMod val="65000"/>
                    <a:lumOff val="35000"/>
                  </a:schemeClr>
                </a:solidFill>
                <a:latin typeface="微软雅黑" pitchFamily="34" charset="-122"/>
                <a:ea typeface="微软雅黑" pitchFamily="34" charset="-122"/>
              </a:rPr>
              <a:t>IBM®</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DB2®</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DB2 </a:t>
            </a:r>
            <a:r>
              <a:rPr lang="zh-CN" altLang="en-US" sz="1200" dirty="0">
                <a:solidFill>
                  <a:schemeClr val="tx1">
                    <a:lumMod val="65000"/>
                    <a:lumOff val="35000"/>
                  </a:schemeClr>
                </a:solidFill>
                <a:latin typeface="微软雅黑" pitchFamily="34" charset="-122"/>
                <a:ea typeface="微软雅黑" pitchFamily="34" charset="-122"/>
              </a:rPr>
              <a:t>通用数据库、</a:t>
            </a:r>
            <a:r>
              <a:rPr lang="en-US" altLang="zh-CN" sz="1200" dirty="0">
                <a:solidFill>
                  <a:schemeClr val="tx1">
                    <a:lumMod val="65000"/>
                    <a:lumOff val="35000"/>
                  </a:schemeClr>
                </a:solidFill>
                <a:latin typeface="微软雅黑" pitchFamily="34" charset="-122"/>
                <a:ea typeface="微软雅黑" pitchFamily="34" charset="-122"/>
              </a:rPr>
              <a:t>OS/2®</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Parallel Sysplex®</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MVS/ESA</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AIX®</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S/390®</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AS/400®</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OS/390®</a:t>
            </a:r>
            <a:r>
              <a:rPr lang="zh-CN" altLang="en-US" sz="1200" dirty="0">
                <a:solidFill>
                  <a:schemeClr val="tx1">
                    <a:lumMod val="65000"/>
                    <a:lumOff val="35000"/>
                  </a:schemeClr>
                </a:solidFill>
                <a:latin typeface="微软雅黑" pitchFamily="34" charset="-122"/>
                <a:ea typeface="微软雅黑" pitchFamily="34" charset="-122"/>
              </a:rPr>
              <a:t>、</a:t>
            </a:r>
          </a:p>
          <a:p>
            <a:r>
              <a:rPr lang="en-US" altLang="zh-CN" sz="1200" dirty="0">
                <a:solidFill>
                  <a:schemeClr val="tx1">
                    <a:lumMod val="65000"/>
                    <a:lumOff val="35000"/>
                  </a:schemeClr>
                </a:solidFill>
                <a:latin typeface="微软雅黑" pitchFamily="34" charset="-122"/>
                <a:ea typeface="微软雅黑" pitchFamily="34" charset="-122"/>
              </a:rPr>
              <a:t>OS/400®</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iSeries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pSeries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xSeries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zSeries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z/OS</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AFP</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Intelligent Miner</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WebSphere®</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Netfinity®</a:t>
            </a:r>
            <a:r>
              <a:rPr lang="zh-CN" altLang="en-US" sz="1200" dirty="0">
                <a:solidFill>
                  <a:schemeClr val="tx1">
                    <a:lumMod val="65000"/>
                    <a:lumOff val="35000"/>
                  </a:schemeClr>
                </a:solidFill>
                <a:latin typeface="微软雅黑" pitchFamily="34" charset="-122"/>
                <a:ea typeface="微软雅黑" pitchFamily="34" charset="-122"/>
              </a:rPr>
              <a:t>、</a:t>
            </a:r>
          </a:p>
          <a:p>
            <a:r>
              <a:rPr lang="en-US" altLang="zh-CN" sz="1200" dirty="0">
                <a:solidFill>
                  <a:schemeClr val="tx1">
                    <a:lumMod val="65000"/>
                    <a:lumOff val="35000"/>
                  </a:schemeClr>
                </a:solidFill>
                <a:latin typeface="微软雅黑" pitchFamily="34" charset="-122"/>
                <a:ea typeface="微软雅黑" pitchFamily="34" charset="-122"/>
              </a:rPr>
              <a:t>Tivoli®</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Informix </a:t>
            </a:r>
            <a:r>
              <a:rPr lang="zh-CN" altLang="en-US" sz="1200" dirty="0">
                <a:solidFill>
                  <a:schemeClr val="tx1">
                    <a:lumMod val="65000"/>
                    <a:lumOff val="35000"/>
                  </a:schemeClr>
                </a:solidFill>
                <a:latin typeface="微软雅黑" pitchFamily="34" charset="-122"/>
                <a:ea typeface="微软雅黑" pitchFamily="34" charset="-122"/>
              </a:rPr>
              <a:t>和</a:t>
            </a:r>
            <a:r>
              <a:rPr lang="en-US" altLang="zh-CN" sz="1200" dirty="0">
                <a:solidFill>
                  <a:schemeClr val="tx1">
                    <a:lumMod val="65000"/>
                    <a:lumOff val="35000"/>
                  </a:schemeClr>
                </a:solidFill>
                <a:latin typeface="微软雅黑" pitchFamily="34" charset="-122"/>
                <a:ea typeface="微软雅黑" pitchFamily="34" charset="-122"/>
              </a:rPr>
              <a:t>Informix® </a:t>
            </a:r>
            <a:r>
              <a:rPr lang="zh-CN" altLang="en-US" sz="1200" dirty="0">
                <a:solidFill>
                  <a:schemeClr val="tx1">
                    <a:lumMod val="65000"/>
                    <a:lumOff val="35000"/>
                  </a:schemeClr>
                </a:solidFill>
                <a:latin typeface="微软雅黑" pitchFamily="34" charset="-122"/>
                <a:ea typeface="微软雅黑" pitchFamily="34" charset="-122"/>
              </a:rPr>
              <a:t>动态</a:t>
            </a:r>
            <a:r>
              <a:rPr lang="en-US" altLang="zh-CN" sz="1200" dirty="0">
                <a:solidFill>
                  <a:schemeClr val="tx1">
                    <a:lumMod val="65000"/>
                    <a:lumOff val="35000"/>
                  </a:schemeClr>
                </a:solidFill>
                <a:latin typeface="微软雅黑" pitchFamily="34" charset="-122"/>
                <a:ea typeface="微软雅黑" pitchFamily="34" charset="-122"/>
              </a:rPr>
              <a:t>ServerTM </a:t>
            </a:r>
            <a:r>
              <a:rPr lang="zh-CN" altLang="en-US" sz="1200" dirty="0">
                <a:solidFill>
                  <a:schemeClr val="tx1">
                    <a:lumMod val="65000"/>
                    <a:lumOff val="35000"/>
                  </a:schemeClr>
                </a:solidFill>
                <a:latin typeface="微软雅黑" pitchFamily="34" charset="-122"/>
                <a:ea typeface="微软雅黑" pitchFamily="34" charset="-122"/>
              </a:rPr>
              <a:t>是国际商业机器公司在美国或其他公司的商标。</a:t>
            </a:r>
          </a:p>
          <a:p>
            <a:r>
              <a:rPr lang="en-US" altLang="zh-CN" sz="1200" dirty="0">
                <a:solidFill>
                  <a:schemeClr val="tx1">
                    <a:lumMod val="65000"/>
                    <a:lumOff val="35000"/>
                  </a:schemeClr>
                </a:solidFill>
                <a:latin typeface="微软雅黑" pitchFamily="34" charset="-122"/>
                <a:ea typeface="微软雅黑" pitchFamily="34" charset="-122"/>
              </a:rPr>
              <a:t>ORACLE® </a:t>
            </a:r>
            <a:r>
              <a:rPr lang="zh-CN" altLang="en-US" sz="1200" dirty="0">
                <a:solidFill>
                  <a:schemeClr val="tx1">
                    <a:lumMod val="65000"/>
                    <a:lumOff val="35000"/>
                  </a:schemeClr>
                </a:solidFill>
                <a:latin typeface="微软雅黑" pitchFamily="34" charset="-122"/>
                <a:ea typeface="微软雅黑" pitchFamily="34" charset="-122"/>
              </a:rPr>
              <a:t>是</a:t>
            </a:r>
            <a:r>
              <a:rPr lang="en-US" altLang="zh-CN" sz="1200" dirty="0">
                <a:solidFill>
                  <a:schemeClr val="tx1">
                    <a:lumMod val="65000"/>
                    <a:lumOff val="35000"/>
                  </a:schemeClr>
                </a:solidFill>
                <a:latin typeface="微软雅黑" pitchFamily="34" charset="-122"/>
                <a:ea typeface="微软雅黑" pitchFamily="34" charset="-122"/>
              </a:rPr>
              <a:t>ORACLE </a:t>
            </a:r>
            <a:r>
              <a:rPr lang="zh-CN" altLang="en-US" sz="1200" dirty="0">
                <a:solidFill>
                  <a:schemeClr val="tx1">
                    <a:lumMod val="65000"/>
                    <a:lumOff val="35000"/>
                  </a:schemeClr>
                </a:solidFill>
                <a:latin typeface="微软雅黑" pitchFamily="34" charset="-122"/>
                <a:ea typeface="微软雅黑" pitchFamily="34" charset="-122"/>
              </a:rPr>
              <a:t>公司的注册商标。</a:t>
            </a:r>
          </a:p>
          <a:p>
            <a:r>
              <a:rPr lang="en-US" altLang="zh-CN" sz="1200" dirty="0">
                <a:solidFill>
                  <a:schemeClr val="tx1">
                    <a:lumMod val="65000"/>
                    <a:lumOff val="35000"/>
                  </a:schemeClr>
                </a:solidFill>
                <a:latin typeface="微软雅黑" pitchFamily="34" charset="-122"/>
                <a:ea typeface="微软雅黑" pitchFamily="34" charset="-122"/>
              </a:rPr>
              <a:t>UNIX®</a:t>
            </a:r>
            <a:r>
              <a:rPr lang="zh-CN" altLang="en-US" sz="1200" dirty="0">
                <a:solidFill>
                  <a:schemeClr val="tx1">
                    <a:lumMod val="65000"/>
                    <a:lumOff val="35000"/>
                  </a:schemeClr>
                </a:solidFill>
                <a:latin typeface="微软雅黑" pitchFamily="34" charset="-122"/>
                <a:ea typeface="微软雅黑" pitchFamily="34" charset="-122"/>
              </a:rPr>
              <a:t>是</a:t>
            </a:r>
            <a:r>
              <a:rPr lang="en-US" altLang="zh-CN" sz="1200" dirty="0">
                <a:solidFill>
                  <a:schemeClr val="tx1">
                    <a:lumMod val="65000"/>
                    <a:lumOff val="35000"/>
                  </a:schemeClr>
                </a:solidFill>
                <a:latin typeface="微软雅黑" pitchFamily="34" charset="-122"/>
                <a:ea typeface="微软雅黑" pitchFamily="34" charset="-122"/>
              </a:rPr>
              <a:t>UNIX INTERNATIONAL CO.,LIMTED</a:t>
            </a:r>
            <a:r>
              <a:rPr lang="zh-CN" altLang="en-US" sz="1200" dirty="0">
                <a:solidFill>
                  <a:schemeClr val="tx1">
                    <a:lumMod val="65000"/>
                    <a:lumOff val="35000"/>
                  </a:schemeClr>
                </a:solidFill>
                <a:latin typeface="微软雅黑" pitchFamily="34" charset="-122"/>
                <a:ea typeface="微软雅黑" pitchFamily="34" charset="-122"/>
              </a:rPr>
              <a:t>的注册商标、</a:t>
            </a:r>
            <a:r>
              <a:rPr lang="en-US" altLang="zh-CN" sz="1200" dirty="0">
                <a:solidFill>
                  <a:schemeClr val="tx1">
                    <a:lumMod val="65000"/>
                    <a:lumOff val="35000"/>
                  </a:schemeClr>
                </a:solidFill>
                <a:latin typeface="微软雅黑" pitchFamily="34" charset="-122"/>
                <a:ea typeface="微软雅黑" pitchFamily="34" charset="-122"/>
              </a:rPr>
              <a:t>OSF/1® </a:t>
            </a:r>
            <a:r>
              <a:rPr lang="zh-CN" altLang="en-US" sz="1200" dirty="0">
                <a:solidFill>
                  <a:schemeClr val="tx1">
                    <a:lumMod val="65000"/>
                    <a:lumOff val="35000"/>
                  </a:schemeClr>
                </a:solidFill>
                <a:latin typeface="微软雅黑" pitchFamily="34" charset="-122"/>
                <a:ea typeface="微软雅黑" pitchFamily="34" charset="-122"/>
              </a:rPr>
              <a:t>和</a:t>
            </a:r>
            <a:r>
              <a:rPr lang="en-US" altLang="zh-CN" sz="1200" dirty="0">
                <a:solidFill>
                  <a:schemeClr val="tx1">
                    <a:lumMod val="65000"/>
                    <a:lumOff val="35000"/>
                  </a:schemeClr>
                </a:solidFill>
                <a:latin typeface="微软雅黑" pitchFamily="34" charset="-122"/>
                <a:ea typeface="微软雅黑" pitchFamily="34" charset="-122"/>
              </a:rPr>
              <a:t>Motif® </a:t>
            </a:r>
            <a:r>
              <a:rPr lang="zh-CN" altLang="en-US" sz="1200" dirty="0">
                <a:solidFill>
                  <a:schemeClr val="tx1">
                    <a:lumMod val="65000"/>
                    <a:lumOff val="35000"/>
                  </a:schemeClr>
                </a:solidFill>
                <a:latin typeface="微软雅黑" pitchFamily="34" charset="-122"/>
                <a:ea typeface="微软雅黑" pitchFamily="34" charset="-122"/>
              </a:rPr>
              <a:t>是</a:t>
            </a:r>
            <a:r>
              <a:rPr lang="en-US" altLang="zh-CN" sz="1200" dirty="0">
                <a:solidFill>
                  <a:schemeClr val="tx1">
                    <a:lumMod val="65000"/>
                    <a:lumOff val="35000"/>
                  </a:schemeClr>
                </a:solidFill>
                <a:latin typeface="微软雅黑" pitchFamily="34" charset="-122"/>
                <a:ea typeface="微软雅黑" pitchFamily="34" charset="-122"/>
              </a:rPr>
              <a:t>Open Group </a:t>
            </a:r>
            <a:r>
              <a:rPr lang="zh-CN" altLang="en-US" sz="1200" dirty="0">
                <a:solidFill>
                  <a:schemeClr val="tx1">
                    <a:lumMod val="65000"/>
                    <a:lumOff val="35000"/>
                  </a:schemeClr>
                </a:solidFill>
                <a:latin typeface="微软雅黑" pitchFamily="34" charset="-122"/>
                <a:ea typeface="微软雅黑" pitchFamily="34" charset="-122"/>
              </a:rPr>
              <a:t>的注册商标。</a:t>
            </a:r>
          </a:p>
          <a:p>
            <a:r>
              <a:rPr lang="en-US" altLang="zh-CN" sz="1200" dirty="0">
                <a:solidFill>
                  <a:schemeClr val="tx1">
                    <a:lumMod val="65000"/>
                    <a:lumOff val="35000"/>
                  </a:schemeClr>
                </a:solidFill>
                <a:latin typeface="微软雅黑" pitchFamily="34" charset="-122"/>
                <a:ea typeface="微软雅黑" pitchFamily="34" charset="-122"/>
              </a:rPr>
              <a:t>Citrix®</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Citrix </a:t>
            </a:r>
            <a:r>
              <a:rPr lang="zh-CN" altLang="en-US" sz="1200" dirty="0">
                <a:solidFill>
                  <a:schemeClr val="tx1">
                    <a:lumMod val="65000"/>
                    <a:lumOff val="35000"/>
                  </a:schemeClr>
                </a:solidFill>
                <a:latin typeface="微软雅黑" pitchFamily="34" charset="-122"/>
                <a:ea typeface="微软雅黑" pitchFamily="34" charset="-122"/>
              </a:rPr>
              <a:t>徽标、</a:t>
            </a:r>
            <a:r>
              <a:rPr lang="en-US" altLang="zh-CN" sz="1200" dirty="0">
                <a:solidFill>
                  <a:schemeClr val="tx1">
                    <a:lumMod val="65000"/>
                    <a:lumOff val="35000"/>
                  </a:schemeClr>
                </a:solidFill>
                <a:latin typeface="微软雅黑" pitchFamily="34" charset="-122"/>
                <a:ea typeface="微软雅黑" pitchFamily="34" charset="-122"/>
              </a:rPr>
              <a:t>ICA</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Program Neighborhood® </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MetaFrame® </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WinFrame® </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VideoFrame® </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MultiWin®</a:t>
            </a:r>
            <a:r>
              <a:rPr lang="zh-CN" altLang="en-US" sz="1200" dirty="0">
                <a:solidFill>
                  <a:schemeClr val="tx1">
                    <a:lumMod val="65000"/>
                    <a:lumOff val="35000"/>
                  </a:schemeClr>
                </a:solidFill>
                <a:latin typeface="微软雅黑" pitchFamily="34" charset="-122"/>
                <a:ea typeface="微软雅黑" pitchFamily="34" charset="-122"/>
              </a:rPr>
              <a:t>以及此处引用的</a:t>
            </a:r>
            <a:r>
              <a:rPr lang="en-US" altLang="zh-CN" sz="1200" dirty="0">
                <a:solidFill>
                  <a:schemeClr val="tx1">
                    <a:lumMod val="65000"/>
                    <a:lumOff val="35000"/>
                  </a:schemeClr>
                </a:solidFill>
                <a:latin typeface="微软雅黑" pitchFamily="34" charset="-122"/>
                <a:ea typeface="微软雅黑" pitchFamily="34" charset="-122"/>
              </a:rPr>
              <a:t>Citrix </a:t>
            </a:r>
            <a:r>
              <a:rPr lang="zh-CN" altLang="en-US" sz="1200" dirty="0">
                <a:solidFill>
                  <a:schemeClr val="tx1">
                    <a:lumMod val="65000"/>
                    <a:lumOff val="35000"/>
                  </a:schemeClr>
                </a:solidFill>
                <a:latin typeface="微软雅黑" pitchFamily="34" charset="-122"/>
                <a:ea typeface="微软雅黑" pitchFamily="34" charset="-122"/>
              </a:rPr>
              <a:t>产品名是</a:t>
            </a:r>
            <a:r>
              <a:rPr lang="en-US" altLang="zh-CN" sz="1200" dirty="0">
                <a:solidFill>
                  <a:schemeClr val="tx1">
                    <a:lumMod val="65000"/>
                    <a:lumOff val="35000"/>
                  </a:schemeClr>
                </a:solidFill>
                <a:latin typeface="微软雅黑" pitchFamily="34" charset="-122"/>
                <a:ea typeface="微软雅黑" pitchFamily="34" charset="-122"/>
              </a:rPr>
              <a:t>Citrix Systems </a:t>
            </a:r>
            <a:r>
              <a:rPr lang="zh-CN" altLang="en-US" sz="1200" dirty="0">
                <a:solidFill>
                  <a:schemeClr val="tx1">
                    <a:lumMod val="65000"/>
                    <a:lumOff val="35000"/>
                  </a:schemeClr>
                </a:solidFill>
                <a:latin typeface="微软雅黑" pitchFamily="34" charset="-122"/>
                <a:ea typeface="微软雅黑" pitchFamily="34" charset="-122"/>
              </a:rPr>
              <a:t>公司的商标或注册商标。</a:t>
            </a:r>
          </a:p>
          <a:p>
            <a:r>
              <a:rPr lang="en-US" altLang="zh-CN" sz="1200" dirty="0">
                <a:solidFill>
                  <a:schemeClr val="tx1">
                    <a:lumMod val="65000"/>
                    <a:lumOff val="35000"/>
                  </a:schemeClr>
                </a:solidFill>
                <a:latin typeface="微软雅黑" pitchFamily="34" charset="-122"/>
                <a:ea typeface="微软雅黑" pitchFamily="34" charset="-122"/>
              </a:rPr>
              <a:t>HTML</a:t>
            </a:r>
            <a:r>
              <a:rPr lang="zh-CN" altLang="en-US" sz="1200" dirty="0">
                <a:solidFill>
                  <a:schemeClr val="tx1">
                    <a:lumMod val="65000"/>
                    <a:lumOff val="35000"/>
                  </a:schemeClr>
                </a:solidFill>
                <a:latin typeface="微软雅黑" pitchFamily="34" charset="-122"/>
                <a:ea typeface="微软雅黑" pitchFamily="34" charset="-122"/>
              </a:rPr>
              <a:t>是</a:t>
            </a:r>
            <a:r>
              <a:rPr lang="en-US" altLang="zh-CN" sz="1200" dirty="0">
                <a:solidFill>
                  <a:schemeClr val="tx1">
                    <a:lumMod val="65000"/>
                    <a:lumOff val="35000"/>
                  </a:schemeClr>
                </a:solidFill>
                <a:latin typeface="微软雅黑" pitchFamily="34" charset="-122"/>
                <a:ea typeface="微软雅黑" pitchFamily="34" charset="-122"/>
              </a:rPr>
              <a:t>HATEMOGLU TEKSTIL GIYIM SANAYI VE TICARET A.S.</a:t>
            </a:r>
            <a:r>
              <a:rPr lang="zh-CN" altLang="en-US" sz="1200" dirty="0">
                <a:solidFill>
                  <a:schemeClr val="tx1">
                    <a:lumMod val="65000"/>
                    <a:lumOff val="35000"/>
                  </a:schemeClr>
                </a:solidFill>
                <a:latin typeface="微软雅黑" pitchFamily="34" charset="-122"/>
                <a:ea typeface="微软雅黑" pitchFamily="34" charset="-122"/>
              </a:rPr>
              <a:t>的注册商标，</a:t>
            </a:r>
            <a:r>
              <a:rPr lang="en-US" altLang="zh-CN" sz="1200" dirty="0">
                <a:solidFill>
                  <a:schemeClr val="tx1">
                    <a:lumMod val="65000"/>
                    <a:lumOff val="35000"/>
                  </a:schemeClr>
                </a:solidFill>
                <a:latin typeface="微软雅黑" pitchFamily="34" charset="-122"/>
                <a:ea typeface="微软雅黑" pitchFamily="34" charset="-122"/>
              </a:rPr>
              <a:t>DHTML</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XML</a:t>
            </a:r>
            <a:r>
              <a:rPr lang="zh-CN" altLang="en-US" sz="1200" dirty="0">
                <a:solidFill>
                  <a:schemeClr val="tx1">
                    <a:lumMod val="65000"/>
                    <a:lumOff val="35000"/>
                  </a:schemeClr>
                </a:solidFill>
                <a:latin typeface="微软雅黑" pitchFamily="34" charset="-122"/>
                <a:ea typeface="微软雅黑" pitchFamily="34" charset="-122"/>
              </a:rPr>
              <a:t>和</a:t>
            </a:r>
            <a:r>
              <a:rPr lang="en-US" altLang="zh-CN" sz="1200" dirty="0">
                <a:solidFill>
                  <a:schemeClr val="tx1">
                    <a:lumMod val="65000"/>
                    <a:lumOff val="35000"/>
                  </a:schemeClr>
                </a:solidFill>
                <a:latin typeface="微软雅黑" pitchFamily="34" charset="-122"/>
                <a:ea typeface="微软雅黑" pitchFamily="34" charset="-122"/>
              </a:rPr>
              <a:t>XHTML</a:t>
            </a:r>
            <a:r>
              <a:rPr lang="zh-CN" altLang="en-US" sz="1200" dirty="0">
                <a:solidFill>
                  <a:schemeClr val="tx1">
                    <a:lumMod val="65000"/>
                    <a:lumOff val="35000"/>
                  </a:schemeClr>
                </a:solidFill>
                <a:latin typeface="微软雅黑" pitchFamily="34" charset="-122"/>
                <a:ea typeface="微软雅黑" pitchFamily="34" charset="-122"/>
              </a:rPr>
              <a:t> 是</a:t>
            </a:r>
            <a:r>
              <a:rPr lang="en-US" altLang="zh-CN" sz="1200" dirty="0">
                <a:solidFill>
                  <a:schemeClr val="tx1">
                    <a:lumMod val="65000"/>
                    <a:lumOff val="35000"/>
                  </a:schemeClr>
                </a:solidFill>
                <a:latin typeface="微软雅黑" pitchFamily="34" charset="-122"/>
                <a:ea typeface="微软雅黑" pitchFamily="34" charset="-122"/>
              </a:rPr>
              <a:t>W3C®</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World Wide Web </a:t>
            </a:r>
            <a:r>
              <a:rPr lang="zh-CN" altLang="en-US" sz="1200" dirty="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200" dirty="0">
                <a:solidFill>
                  <a:schemeClr val="tx1">
                    <a:lumMod val="65000"/>
                    <a:lumOff val="35000"/>
                  </a:schemeClr>
                </a:solidFill>
                <a:latin typeface="微软雅黑" pitchFamily="34" charset="-122"/>
                <a:ea typeface="微软雅黑" pitchFamily="34" charset="-122"/>
              </a:rPr>
              <a:t>PureXML</a:t>
            </a:r>
            <a:r>
              <a:rPr lang="zh-CN" altLang="en-US" sz="1200" dirty="0">
                <a:solidFill>
                  <a:schemeClr val="tx1">
                    <a:lumMod val="65000"/>
                    <a:lumOff val="35000"/>
                  </a:schemeClr>
                </a:solidFill>
                <a:latin typeface="微软雅黑" pitchFamily="34" charset="-122"/>
                <a:ea typeface="微软雅黑" pitchFamily="34" charset="-122"/>
              </a:rPr>
              <a:t>是国际商业机器公司的注册商标。</a:t>
            </a:r>
          </a:p>
          <a:p>
            <a:r>
              <a:rPr lang="en-US" altLang="zh-CN" sz="1200" dirty="0">
                <a:solidFill>
                  <a:schemeClr val="tx1">
                    <a:lumMod val="65000"/>
                    <a:lumOff val="35000"/>
                  </a:schemeClr>
                </a:solidFill>
                <a:latin typeface="微软雅黑" pitchFamily="34" charset="-122"/>
                <a:ea typeface="微软雅黑" pitchFamily="34" charset="-122"/>
              </a:rPr>
              <a:t>JAVA® </a:t>
            </a:r>
            <a:r>
              <a:rPr lang="zh-CN" altLang="en-US" sz="1200" dirty="0">
                <a:solidFill>
                  <a:schemeClr val="tx1">
                    <a:lumMod val="65000"/>
                    <a:lumOff val="35000"/>
                  </a:schemeClr>
                </a:solidFill>
                <a:latin typeface="微软雅黑" pitchFamily="34" charset="-122"/>
                <a:ea typeface="微软雅黑" pitchFamily="34" charset="-122"/>
              </a:rPr>
              <a:t>是甲骨文美国有限公司的注册商标。</a:t>
            </a:r>
          </a:p>
          <a:p>
            <a:r>
              <a:rPr lang="en-US" altLang="zh-CN" sz="1200" dirty="0">
                <a:solidFill>
                  <a:schemeClr val="tx1">
                    <a:lumMod val="65000"/>
                    <a:lumOff val="35000"/>
                  </a:schemeClr>
                </a:solidFill>
                <a:latin typeface="微软雅黑" pitchFamily="34" charset="-122"/>
                <a:ea typeface="微软雅黑" pitchFamily="34" charset="-122"/>
              </a:rPr>
              <a:t>JAVASCRIPT®</a:t>
            </a:r>
            <a:r>
              <a:rPr lang="zh-CN" altLang="en-US" sz="1200" dirty="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200" dirty="0">
                <a:solidFill>
                  <a:schemeClr val="tx1">
                    <a:lumMod val="65000"/>
                    <a:lumOff val="35000"/>
                  </a:schemeClr>
                </a:solidFill>
                <a:latin typeface="微软雅黑" pitchFamily="34" charset="-122"/>
                <a:ea typeface="微软雅黑" pitchFamily="34" charset="-122"/>
              </a:rPr>
              <a:t>Netscape </a:t>
            </a:r>
            <a:r>
              <a:rPr lang="zh-CN" altLang="en-US" sz="1200" dirty="0">
                <a:solidFill>
                  <a:schemeClr val="tx1">
                    <a:lumMod val="65000"/>
                    <a:lumOff val="35000"/>
                  </a:schemeClr>
                </a:solidFill>
                <a:latin typeface="微软雅黑" pitchFamily="34" charset="-122"/>
                <a:ea typeface="微软雅黑" pitchFamily="34" charset="-122"/>
              </a:rPr>
              <a:t>许可使用。</a:t>
            </a:r>
          </a:p>
          <a:p>
            <a:r>
              <a:rPr lang="en-US" altLang="zh-CN" sz="1200" dirty="0">
                <a:solidFill>
                  <a:schemeClr val="tx1">
                    <a:lumMod val="65000"/>
                    <a:lumOff val="35000"/>
                  </a:schemeClr>
                </a:solidFill>
                <a:latin typeface="微软雅黑" pitchFamily="34" charset="-122"/>
                <a:ea typeface="微软雅黑" pitchFamily="34" charset="-122"/>
              </a:rPr>
              <a:t>Apusic ®</a:t>
            </a:r>
            <a:r>
              <a:rPr lang="zh-CN" altLang="en-US" sz="1200" dirty="0">
                <a:solidFill>
                  <a:schemeClr val="tx1">
                    <a:lumMod val="65000"/>
                    <a:lumOff val="35000"/>
                  </a:schemeClr>
                </a:solidFill>
                <a:latin typeface="微软雅黑" pitchFamily="34" charset="-122"/>
                <a:ea typeface="微软雅黑" pitchFamily="34" charset="-122"/>
              </a:rPr>
              <a:t>是深圳市金蝶中间件有限公司的注册商标。</a:t>
            </a:r>
            <a:endParaRPr lang="en-US" altLang="zh-CN" sz="1200" dirty="0">
              <a:solidFill>
                <a:schemeClr val="tx1">
                  <a:lumMod val="65000"/>
                  <a:lumOff val="35000"/>
                </a:schemeClr>
              </a:solidFill>
              <a:latin typeface="微软雅黑" pitchFamily="34" charset="-122"/>
              <a:ea typeface="微软雅黑" pitchFamily="34" charset="-122"/>
            </a:endParaRPr>
          </a:p>
          <a:p>
            <a:r>
              <a:rPr lang="zh-CN" altLang="en-US" sz="1200" dirty="0">
                <a:solidFill>
                  <a:schemeClr val="tx1">
                    <a:lumMod val="65000"/>
                    <a:lumOff val="35000"/>
                  </a:schemeClr>
                </a:solidFill>
                <a:latin typeface="微软雅黑" pitchFamily="34" charset="-122"/>
                <a:ea typeface="微软雅黑" pitchFamily="34" charset="-122"/>
              </a:rPr>
              <a:t>本文档提到的金蝶</a:t>
            </a:r>
            <a:r>
              <a:rPr lang="en-US" altLang="zh-CN" sz="1200" dirty="0">
                <a:solidFill>
                  <a:schemeClr val="tx1">
                    <a:lumMod val="65000"/>
                    <a:lumOff val="35000"/>
                  </a:schemeClr>
                </a:solidFill>
                <a:latin typeface="微软雅黑" pitchFamily="34" charset="-122"/>
                <a:ea typeface="微软雅黑" pitchFamily="34" charset="-122"/>
              </a:rPr>
              <a:t>® </a:t>
            </a:r>
            <a:r>
              <a:rPr lang="zh-CN" altLang="en-US" sz="1200" dirty="0">
                <a:solidFill>
                  <a:schemeClr val="tx1">
                    <a:lumMod val="65000"/>
                    <a:lumOff val="35000"/>
                  </a:schemeClr>
                </a:solidFill>
                <a:latin typeface="微软雅黑" pitchFamily="34" charset="-122"/>
                <a:ea typeface="微软雅黑" pitchFamily="34" charset="-122"/>
              </a:rPr>
              <a:t>、金蝶</a:t>
            </a:r>
            <a:r>
              <a:rPr lang="en-US" altLang="zh-CN" sz="1200" dirty="0">
                <a:solidFill>
                  <a:schemeClr val="tx1">
                    <a:lumMod val="65000"/>
                    <a:lumOff val="35000"/>
                  </a:schemeClr>
                </a:solidFill>
                <a:latin typeface="微软雅黑" pitchFamily="34" charset="-122"/>
                <a:ea typeface="微软雅黑" pitchFamily="34" charset="-122"/>
              </a:rPr>
              <a:t>KIS ® </a:t>
            </a:r>
            <a:r>
              <a:rPr lang="zh-CN" altLang="en-US" sz="1200" dirty="0">
                <a:solidFill>
                  <a:schemeClr val="tx1">
                    <a:lumMod val="65000"/>
                    <a:lumOff val="35000"/>
                  </a:schemeClr>
                </a:solidFill>
                <a:latin typeface="微软雅黑" pitchFamily="34" charset="-122"/>
                <a:ea typeface="微软雅黑" pitchFamily="34" charset="-122"/>
              </a:rPr>
              <a:t>、</a:t>
            </a:r>
            <a:r>
              <a:rPr lang="en-US" altLang="zh-CN" sz="1200" dirty="0">
                <a:solidFill>
                  <a:schemeClr val="tx1">
                    <a:lumMod val="65000"/>
                    <a:lumOff val="35000"/>
                  </a:schemeClr>
                </a:solidFill>
                <a:latin typeface="微软雅黑" pitchFamily="34" charset="-122"/>
                <a:ea typeface="微软雅黑" pitchFamily="34" charset="-122"/>
              </a:rPr>
              <a:t>K/3 ®</a:t>
            </a:r>
            <a:r>
              <a:rPr lang="zh-CN" altLang="en-US" sz="1200" dirty="0">
                <a:solidFill>
                  <a:schemeClr val="tx1">
                    <a:lumMod val="65000"/>
                    <a:lumOff val="35000"/>
                  </a:schemeClr>
                </a:solidFill>
                <a:latin typeface="微软雅黑" pitchFamily="34" charset="-122"/>
                <a:ea typeface="微软雅黑" pitchFamily="34" charset="-122"/>
              </a:rPr>
              <a:t>、金蝶</a:t>
            </a:r>
            <a:r>
              <a:rPr lang="en-US" altLang="zh-CN" sz="1200" dirty="0">
                <a:solidFill>
                  <a:schemeClr val="tx1">
                    <a:lumMod val="65000"/>
                    <a:lumOff val="35000"/>
                  </a:schemeClr>
                </a:solidFill>
                <a:latin typeface="微软雅黑" pitchFamily="34" charset="-122"/>
                <a:ea typeface="微软雅黑" pitchFamily="34" charset="-122"/>
              </a:rPr>
              <a:t>EAS ® </a:t>
            </a:r>
            <a:r>
              <a:rPr lang="zh-CN" altLang="en-US" sz="1200" dirty="0">
                <a:solidFill>
                  <a:schemeClr val="tx1">
                    <a:lumMod val="65000"/>
                    <a:lumOff val="35000"/>
                  </a:schemeClr>
                </a:solidFill>
                <a:latin typeface="微软雅黑" pitchFamily="34" charset="-122"/>
                <a:ea typeface="微软雅黑" pitchFamily="34" charset="-122"/>
              </a:rPr>
              <a:t>、友商网 </a:t>
            </a:r>
            <a:r>
              <a:rPr lang="en-US" altLang="zh-CN" sz="1200" dirty="0">
                <a:solidFill>
                  <a:schemeClr val="tx1">
                    <a:lumMod val="65000"/>
                    <a:lumOff val="35000"/>
                  </a:schemeClr>
                </a:solidFill>
                <a:latin typeface="微软雅黑" pitchFamily="34" charset="-122"/>
                <a:ea typeface="微软雅黑" pitchFamily="34" charset="-122"/>
              </a:rPr>
              <a:t>®</a:t>
            </a:r>
            <a:r>
              <a:rPr lang="zh-CN" altLang="en-US" sz="1200" dirty="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p>
        </p:txBody>
      </p:sp>
    </p:spTree>
    <p:extLst>
      <p:ext uri="{BB962C8B-B14F-4D97-AF65-F5344CB8AC3E}">
        <p14:creationId xmlns:p14="http://schemas.microsoft.com/office/powerpoint/2010/main" val="1893559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600601B-DF25-4612-BAB2-821E398A5737}"/>
              </a:ext>
            </a:extLst>
          </p:cNvPr>
          <p:cNvSpPr txBox="1"/>
          <p:nvPr/>
        </p:nvSpPr>
        <p:spPr>
          <a:xfrm>
            <a:off x="287524" y="721095"/>
            <a:ext cx="8568952" cy="1015663"/>
          </a:xfrm>
          <a:prstGeom prst="rect">
            <a:avLst/>
          </a:prstGeom>
          <a:noFill/>
        </p:spPr>
        <p:txBody>
          <a:bodyPr wrap="square" rtlCol="0">
            <a:spAutoFit/>
          </a:bodyPr>
          <a:lstStyle/>
          <a:p>
            <a:pPr marL="342900" indent="-342900">
              <a:buFont typeface="Wingdings" panose="05000000000000000000" pitchFamily="2" charset="2"/>
              <a:buChar char="u"/>
            </a:pPr>
            <a:r>
              <a:rPr lang="zh-CN" altLang="en-US" dirty="0"/>
              <a:t>收费项目与科目映射表维护</a:t>
            </a:r>
            <a:endParaRPr lang="en-US" altLang="zh-CN" dirty="0"/>
          </a:p>
          <a:p>
            <a:r>
              <a:rPr lang="zh-CN" altLang="en-US" dirty="0"/>
              <a:t>路径：</a:t>
            </a:r>
            <a:r>
              <a:rPr lang="en-US" altLang="zh-CN" dirty="0"/>
              <a:t>【</a:t>
            </a:r>
            <a:r>
              <a:rPr lang="zh-CN" altLang="en-US" dirty="0"/>
              <a:t>财务共享</a:t>
            </a:r>
            <a:r>
              <a:rPr lang="en-US" altLang="zh-CN" dirty="0"/>
              <a:t>】-【</a:t>
            </a:r>
            <a:r>
              <a:rPr lang="zh-CN" altLang="en-US" dirty="0"/>
              <a:t>收入共享</a:t>
            </a:r>
            <a:r>
              <a:rPr lang="en-US" altLang="zh-CN" dirty="0"/>
              <a:t>】-【</a:t>
            </a:r>
            <a:r>
              <a:rPr lang="zh-CN" altLang="en-US" dirty="0"/>
              <a:t>基础设置</a:t>
            </a:r>
            <a:r>
              <a:rPr lang="en-US" altLang="zh-CN" dirty="0"/>
              <a:t>】 】-【</a:t>
            </a:r>
            <a:r>
              <a:rPr lang="zh-CN" altLang="en-US" dirty="0"/>
              <a:t>收费云与会计科目对照表</a:t>
            </a:r>
            <a:r>
              <a:rPr lang="en-US" altLang="zh-CN" dirty="0"/>
              <a:t>】</a:t>
            </a:r>
            <a:endParaRPr lang="zh-CN" altLang="en-US" dirty="0"/>
          </a:p>
        </p:txBody>
      </p:sp>
      <p:pic>
        <p:nvPicPr>
          <p:cNvPr id="3" name="图片 2">
            <a:extLst>
              <a:ext uri="{FF2B5EF4-FFF2-40B4-BE49-F238E27FC236}">
                <a16:creationId xmlns="" xmlns:a16="http://schemas.microsoft.com/office/drawing/2014/main" id="{ED19577B-E8BB-4730-B3DF-A54DE395B894}"/>
              </a:ext>
            </a:extLst>
          </p:cNvPr>
          <p:cNvPicPr>
            <a:picLocks noChangeAspect="1"/>
          </p:cNvPicPr>
          <p:nvPr/>
        </p:nvPicPr>
        <p:blipFill>
          <a:blip r:embed="rId2"/>
          <a:stretch>
            <a:fillRect/>
          </a:stretch>
        </p:blipFill>
        <p:spPr>
          <a:xfrm>
            <a:off x="457989" y="1851445"/>
            <a:ext cx="7923895" cy="4726635"/>
          </a:xfrm>
          <a:prstGeom prst="rect">
            <a:avLst/>
          </a:prstGeom>
        </p:spPr>
      </p:pic>
      <p:pic>
        <p:nvPicPr>
          <p:cNvPr id="4" name="图片 3">
            <a:extLst>
              <a:ext uri="{FF2B5EF4-FFF2-40B4-BE49-F238E27FC236}">
                <a16:creationId xmlns="" xmlns:a16="http://schemas.microsoft.com/office/drawing/2014/main" id="{DF902BC3-9346-47C8-A405-A1F89C8B410D}"/>
              </a:ext>
            </a:extLst>
          </p:cNvPr>
          <p:cNvPicPr>
            <a:picLocks noChangeAspect="1"/>
          </p:cNvPicPr>
          <p:nvPr/>
        </p:nvPicPr>
        <p:blipFill>
          <a:blip r:embed="rId3"/>
          <a:stretch>
            <a:fillRect/>
          </a:stretch>
        </p:blipFill>
        <p:spPr>
          <a:xfrm>
            <a:off x="1619672" y="2780928"/>
            <a:ext cx="5232669" cy="3035456"/>
          </a:xfrm>
          <a:prstGeom prst="rect">
            <a:avLst/>
          </a:prstGeom>
        </p:spPr>
      </p:pic>
      <p:sp>
        <p:nvSpPr>
          <p:cNvPr id="8" name="Rectangle 2">
            <a:extLst>
              <a:ext uri="{FF2B5EF4-FFF2-40B4-BE49-F238E27FC236}">
                <a16:creationId xmlns="" xmlns:a16="http://schemas.microsoft.com/office/drawing/2014/main" id="{4E1E4F44-BD28-4943-BAA5-2BD5E86234F7}"/>
              </a:ext>
            </a:extLst>
          </p:cNvPr>
          <p:cNvSpPr txBox="1">
            <a:spLocks noChangeArrowheads="1"/>
          </p:cNvSpPr>
          <p:nvPr/>
        </p:nvSpPr>
        <p:spPr>
          <a:xfrm>
            <a:off x="467544" y="-8577"/>
            <a:ext cx="7108825" cy="694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lang="zh-CN" altLang="en-US" sz="2800" b="0" i="0" kern="1200">
                <a:solidFill>
                  <a:schemeClr val="tx1"/>
                </a:solidFill>
                <a:latin typeface="微软雅黑"/>
                <a:ea typeface="微软雅黑"/>
                <a:cs typeface="微软雅黑"/>
              </a:defRPr>
            </a:lvl1pPr>
          </a:lstStyle>
          <a:p>
            <a:pPr fontAlgn="auto">
              <a:spcAft>
                <a:spcPts val="0"/>
              </a:spcAft>
            </a:pPr>
            <a:r>
              <a:rPr lang="zh-CN" altLang="en-US" sz="2400" b="1" dirty="0"/>
              <a:t>二、</a:t>
            </a:r>
            <a:r>
              <a:rPr lang="en-US" altLang="zh-CN" sz="2400" b="1" dirty="0"/>
              <a:t>EAS</a:t>
            </a:r>
            <a:r>
              <a:rPr lang="zh-CN" altLang="en-US" sz="2400" b="1" dirty="0"/>
              <a:t>基础配置（系统管理员）</a:t>
            </a:r>
            <a:endParaRPr lang="en-US" altLang="zh-CN" sz="2400" b="1" dirty="0"/>
          </a:p>
        </p:txBody>
      </p:sp>
    </p:spTree>
    <p:extLst>
      <p:ext uri="{BB962C8B-B14F-4D97-AF65-F5344CB8AC3E}">
        <p14:creationId xmlns:p14="http://schemas.microsoft.com/office/powerpoint/2010/main" val="9727871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三、应收计提业务</a:t>
            </a:r>
            <a:endParaRPr lang="zh-CN" sz="2400" b="1" dirty="0"/>
          </a:p>
        </p:txBody>
      </p:sp>
      <p:sp>
        <p:nvSpPr>
          <p:cNvPr id="6" name="文本框 5">
            <a:extLst>
              <a:ext uri="{FF2B5EF4-FFF2-40B4-BE49-F238E27FC236}">
                <a16:creationId xmlns="" xmlns:a16="http://schemas.microsoft.com/office/drawing/2014/main" id="{7494540F-E735-4B95-B76D-64FF9174FDAB}"/>
              </a:ext>
            </a:extLst>
          </p:cNvPr>
          <p:cNvSpPr txBox="1"/>
          <p:nvPr/>
        </p:nvSpPr>
        <p:spPr>
          <a:xfrm>
            <a:off x="6616369" y="1397675"/>
            <a:ext cx="2376264" cy="2031325"/>
          </a:xfrm>
          <a:prstGeom prst="rect">
            <a:avLst/>
          </a:prstGeom>
          <a:noFill/>
          <a:ln w="15875">
            <a:solidFill>
              <a:schemeClr val="accent1"/>
            </a:solidFill>
            <a:prstDash val="sysDash"/>
          </a:ln>
        </p:spPr>
        <p:txBody>
          <a:bodyPr wrap="square" rtlCol="0">
            <a:spAutoFit/>
          </a:bodyPr>
          <a:lstStyle/>
          <a:p>
            <a:r>
              <a:rPr lang="zh-CN" altLang="en-US" sz="1800" b="1" dirty="0">
                <a:solidFill>
                  <a:schemeClr val="accent1"/>
                </a:solidFill>
              </a:rPr>
              <a:t>适用范围：</a:t>
            </a:r>
            <a:endParaRPr lang="en-US" altLang="zh-CN" sz="1800" b="1" dirty="0">
              <a:solidFill>
                <a:schemeClr val="accent1"/>
              </a:solidFill>
            </a:endParaRPr>
          </a:p>
          <a:p>
            <a:endParaRPr lang="en-US" altLang="zh-CN" sz="1800" dirty="0">
              <a:solidFill>
                <a:schemeClr val="accent1"/>
              </a:solidFill>
            </a:endParaRPr>
          </a:p>
          <a:p>
            <a:r>
              <a:rPr lang="zh-CN" altLang="en-US" sz="1800" dirty="0">
                <a:solidFill>
                  <a:schemeClr val="accent1"/>
                </a:solidFill>
              </a:rPr>
              <a:t>本业务流程适用于包括包干制和酬金制在内的所有需做应收计提的收费项目</a:t>
            </a:r>
            <a:endParaRPr lang="en-US" altLang="zh-CN" sz="1800" dirty="0">
              <a:solidFill>
                <a:schemeClr val="accent1"/>
              </a:solidFill>
            </a:endParaRPr>
          </a:p>
          <a:p>
            <a:endParaRPr lang="en-US" altLang="zh-CN" sz="1800" dirty="0">
              <a:solidFill>
                <a:schemeClr val="accent1"/>
              </a:solidFill>
            </a:endParaRPr>
          </a:p>
        </p:txBody>
      </p:sp>
      <p:sp>
        <p:nvSpPr>
          <p:cNvPr id="2" name="矩形 1">
            <a:extLst>
              <a:ext uri="{FF2B5EF4-FFF2-40B4-BE49-F238E27FC236}">
                <a16:creationId xmlns="" xmlns:a16="http://schemas.microsoft.com/office/drawing/2014/main" id="{0319E1FB-C565-4410-B24D-41096B69CAB7}"/>
              </a:ext>
            </a:extLst>
          </p:cNvPr>
          <p:cNvSpPr/>
          <p:nvPr/>
        </p:nvSpPr>
        <p:spPr>
          <a:xfrm>
            <a:off x="0" y="845541"/>
            <a:ext cx="3023585" cy="400110"/>
          </a:xfrm>
          <a:prstGeom prst="rect">
            <a:avLst/>
          </a:prstGeom>
        </p:spPr>
        <p:txBody>
          <a:bodyPr wrap="none">
            <a:spAutoFit/>
          </a:bodyPr>
          <a:lstStyle/>
          <a:p>
            <a:r>
              <a:rPr lang="zh-CN" altLang="en-US" b="1" dirty="0"/>
              <a:t>（一）应收计提业务流程</a:t>
            </a:r>
          </a:p>
        </p:txBody>
      </p:sp>
      <p:pic>
        <p:nvPicPr>
          <p:cNvPr id="3" name="图片 2">
            <a:extLst>
              <a:ext uri="{FF2B5EF4-FFF2-40B4-BE49-F238E27FC236}">
                <a16:creationId xmlns="" xmlns:a16="http://schemas.microsoft.com/office/drawing/2014/main" id="{8C34584F-9AAC-4BA7-8701-FDCD66AC97B9}"/>
              </a:ext>
            </a:extLst>
          </p:cNvPr>
          <p:cNvPicPr>
            <a:picLocks noChangeAspect="1"/>
          </p:cNvPicPr>
          <p:nvPr/>
        </p:nvPicPr>
        <p:blipFill>
          <a:blip r:embed="rId2"/>
          <a:stretch>
            <a:fillRect/>
          </a:stretch>
        </p:blipFill>
        <p:spPr>
          <a:xfrm>
            <a:off x="179512" y="1355058"/>
            <a:ext cx="6436857" cy="4657401"/>
          </a:xfrm>
          <a:prstGeom prst="rect">
            <a:avLst/>
          </a:prstGeom>
        </p:spPr>
      </p:pic>
    </p:spTree>
    <p:extLst>
      <p:ext uri="{BB962C8B-B14F-4D97-AF65-F5344CB8AC3E}">
        <p14:creationId xmlns:p14="http://schemas.microsoft.com/office/powerpoint/2010/main" val="687801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512" y="-87859"/>
            <a:ext cx="7108825" cy="694267"/>
          </a:xfrm>
        </p:spPr>
        <p:txBody>
          <a:bodyPr>
            <a:normAutofit/>
          </a:bodyPr>
          <a:lstStyle/>
          <a:p>
            <a:pPr eaLnBrk="1" hangingPunct="1"/>
            <a:r>
              <a:rPr lang="zh-CN" altLang="en-US" sz="2400" b="1" dirty="0"/>
              <a:t>三、</a:t>
            </a:r>
            <a:r>
              <a:rPr lang="en-US" altLang="zh-CN" sz="2400" b="1" dirty="0"/>
              <a:t> </a:t>
            </a:r>
            <a:r>
              <a:rPr lang="zh-CN" altLang="en-US" sz="2400" b="1" dirty="0"/>
              <a:t>应收计提业务</a:t>
            </a:r>
            <a:endParaRPr lang="zh-CN" sz="2400" b="1" dirty="0"/>
          </a:p>
        </p:txBody>
      </p:sp>
      <p:sp>
        <p:nvSpPr>
          <p:cNvPr id="5" name="矩形: 圆角 4">
            <a:extLst>
              <a:ext uri="{FF2B5EF4-FFF2-40B4-BE49-F238E27FC236}">
                <a16:creationId xmlns="" xmlns:a16="http://schemas.microsoft.com/office/drawing/2014/main" id="{85B15013-1704-43B7-815C-76707BB37886}"/>
              </a:ext>
            </a:extLst>
          </p:cNvPr>
          <p:cNvSpPr/>
          <p:nvPr/>
        </p:nvSpPr>
        <p:spPr>
          <a:xfrm>
            <a:off x="198418" y="2132856"/>
            <a:ext cx="7613942" cy="43204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b="1" dirty="0">
                <a:solidFill>
                  <a:schemeClr val="tx1"/>
                </a:solidFill>
              </a:rPr>
              <a:t>1.</a:t>
            </a:r>
            <a:r>
              <a:rPr lang="zh-CN" altLang="en-US" b="1" dirty="0">
                <a:solidFill>
                  <a:schemeClr val="tx1"/>
                </a:solidFill>
              </a:rPr>
              <a:t>收费云系统自动在每月</a:t>
            </a:r>
            <a:r>
              <a:rPr lang="en-US" altLang="zh-CN" b="1" dirty="0">
                <a:solidFill>
                  <a:schemeClr val="tx1"/>
                </a:solidFill>
              </a:rPr>
              <a:t>5</a:t>
            </a:r>
            <a:r>
              <a:rPr lang="zh-CN" altLang="en-US" b="1" dirty="0">
                <a:solidFill>
                  <a:schemeClr val="tx1"/>
                </a:solidFill>
              </a:rPr>
              <a:t>号和自然月最后一天分别计提一次应收</a:t>
            </a:r>
          </a:p>
        </p:txBody>
      </p:sp>
      <p:sp>
        <p:nvSpPr>
          <p:cNvPr id="7" name="箭头: 五边形 6">
            <a:extLst>
              <a:ext uri="{FF2B5EF4-FFF2-40B4-BE49-F238E27FC236}">
                <a16:creationId xmlns="" xmlns:a16="http://schemas.microsoft.com/office/drawing/2014/main" id="{CBB9D104-E621-4928-8433-13A33E37843C}"/>
              </a:ext>
            </a:extLst>
          </p:cNvPr>
          <p:cNvSpPr/>
          <p:nvPr/>
        </p:nvSpPr>
        <p:spPr>
          <a:xfrm>
            <a:off x="2683682" y="1499428"/>
            <a:ext cx="2464381"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dirty="0"/>
              <a:t>清分系统接口推送</a:t>
            </a:r>
          </a:p>
        </p:txBody>
      </p:sp>
      <p:sp>
        <p:nvSpPr>
          <p:cNvPr id="9" name="箭头: 五边形 8">
            <a:extLst>
              <a:ext uri="{FF2B5EF4-FFF2-40B4-BE49-F238E27FC236}">
                <a16:creationId xmlns="" xmlns:a16="http://schemas.microsoft.com/office/drawing/2014/main" id="{1F53E5FA-4B07-4C1C-9808-18BE9068281E}"/>
              </a:ext>
            </a:extLst>
          </p:cNvPr>
          <p:cNvSpPr/>
          <p:nvPr/>
        </p:nvSpPr>
        <p:spPr>
          <a:xfrm>
            <a:off x="5292080" y="1499428"/>
            <a:ext cx="1944216" cy="400110"/>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dirty="0"/>
              <a:t>EAS</a:t>
            </a:r>
            <a:r>
              <a:rPr lang="zh-CN" altLang="en-US" dirty="0"/>
              <a:t>账务处理</a:t>
            </a:r>
          </a:p>
        </p:txBody>
      </p:sp>
      <p:sp>
        <p:nvSpPr>
          <p:cNvPr id="10" name="箭头: 五边形 9">
            <a:extLst>
              <a:ext uri="{FF2B5EF4-FFF2-40B4-BE49-F238E27FC236}">
                <a16:creationId xmlns="" xmlns:a16="http://schemas.microsoft.com/office/drawing/2014/main" id="{ADBD1C8A-2E93-4378-A9E8-3BA13A780259}"/>
              </a:ext>
            </a:extLst>
          </p:cNvPr>
          <p:cNvSpPr/>
          <p:nvPr/>
        </p:nvSpPr>
        <p:spPr>
          <a:xfrm>
            <a:off x="198418" y="1473870"/>
            <a:ext cx="2325140" cy="40011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收费云应收计提</a:t>
            </a:r>
          </a:p>
        </p:txBody>
      </p:sp>
      <p:sp>
        <p:nvSpPr>
          <p:cNvPr id="2" name="矩形 1">
            <a:extLst>
              <a:ext uri="{FF2B5EF4-FFF2-40B4-BE49-F238E27FC236}">
                <a16:creationId xmlns="" xmlns:a16="http://schemas.microsoft.com/office/drawing/2014/main" id="{5AE65FC2-0CE5-428D-AB72-D6232234E62B}"/>
              </a:ext>
            </a:extLst>
          </p:cNvPr>
          <p:cNvSpPr/>
          <p:nvPr/>
        </p:nvSpPr>
        <p:spPr>
          <a:xfrm>
            <a:off x="107504" y="827305"/>
            <a:ext cx="4055919" cy="400110"/>
          </a:xfrm>
          <a:prstGeom prst="rect">
            <a:avLst/>
          </a:prstGeom>
        </p:spPr>
        <p:txBody>
          <a:bodyPr wrap="none">
            <a:spAutoFit/>
          </a:bodyPr>
          <a:lstStyle/>
          <a:p>
            <a:r>
              <a:rPr lang="zh-CN" altLang="en-US" b="1" dirty="0"/>
              <a:t>（二）应收计提业务系统操作流程</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88" y="2694184"/>
            <a:ext cx="7928228" cy="4032448"/>
          </a:xfrm>
          <a:prstGeom prst="rect">
            <a:avLst/>
          </a:prstGeom>
        </p:spPr>
      </p:pic>
    </p:spTree>
    <p:extLst>
      <p:ext uri="{BB962C8B-B14F-4D97-AF65-F5344CB8AC3E}">
        <p14:creationId xmlns:p14="http://schemas.microsoft.com/office/powerpoint/2010/main" val="2606207932"/>
      </p:ext>
    </p:extLst>
  </p:cSld>
  <p:clrMapOvr>
    <a:masterClrMapping/>
  </p:clrMapOvr>
  <p:transition/>
</p:sld>
</file>

<file path=ppt/theme/theme1.xml><?xml version="1.0" encoding="utf-8"?>
<a:theme xmlns:a="http://schemas.openxmlformats.org/drawingml/2006/main" name="①绝密（4：3_密级模版）">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①绝密（4：3_密级模版）</Template>
  <TotalTime>4799</TotalTime>
  <Words>2694</Words>
  <Application>Microsoft Office PowerPoint</Application>
  <PresentationFormat>全屏显示(4:3)</PresentationFormat>
  <Paragraphs>224</Paragraphs>
  <Slides>61</Slides>
  <Notes>0</Notes>
  <HiddenSlides>1</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63" baseType="lpstr">
      <vt:lpstr>①绝密（4：3_密级模版）</vt:lpstr>
      <vt:lpstr>Worksheet</vt:lpstr>
      <vt:lpstr>长城物业收入共享EAS系统操作指引</vt:lpstr>
      <vt:lpstr>PowerPoint 演示文稿</vt:lpstr>
      <vt:lpstr>PowerPoint 演示文稿</vt:lpstr>
      <vt:lpstr>PowerPoint 演示文稿</vt:lpstr>
      <vt:lpstr>PowerPoint 演示文稿</vt:lpstr>
      <vt:lpstr>PowerPoint 演示文稿</vt:lpstr>
      <vt:lpstr>PowerPoint 演示文稿</vt:lpstr>
      <vt:lpstr>三、应收计提业务</vt:lpstr>
      <vt:lpstr>三、 应收计提业务</vt:lpstr>
      <vt:lpstr>三、 应收计提业务</vt:lpstr>
      <vt:lpstr>三、 应收计提业务</vt:lpstr>
      <vt:lpstr>三、 应收计提业务</vt:lpstr>
      <vt:lpstr>三、 应收计提业务</vt:lpstr>
      <vt:lpstr>三、 应收计提业务</vt:lpstr>
      <vt:lpstr>三、 应收计提业务</vt:lpstr>
      <vt:lpstr>四、 应收调整业务</vt:lpstr>
      <vt:lpstr>四、 应收调整业务</vt:lpstr>
      <vt:lpstr>四、 应收调整业务</vt:lpstr>
      <vt:lpstr>四、 应收调整业务</vt:lpstr>
      <vt:lpstr>四、 应收调整业务</vt:lpstr>
      <vt:lpstr>五、实收确认业务</vt:lpstr>
      <vt:lpstr>五、 实收确认业务</vt:lpstr>
      <vt:lpstr>五、实收确认业务</vt:lpstr>
      <vt:lpstr>五、实收确认业务</vt:lpstr>
      <vt:lpstr>五、实收确认业务</vt:lpstr>
      <vt:lpstr>五、实收确认业务</vt:lpstr>
      <vt:lpstr>五、实收确认业务</vt:lpstr>
      <vt:lpstr>五、实收确认业务</vt:lpstr>
      <vt:lpstr>五、实收确认业务流程</vt:lpstr>
      <vt:lpstr>五、实收确认业务流程</vt:lpstr>
      <vt:lpstr>六、实收调整业务流程</vt:lpstr>
      <vt:lpstr>六、实收调整业务流程</vt:lpstr>
      <vt:lpstr>六、实收调整业务流程</vt:lpstr>
      <vt:lpstr>六、实收调整业务流程</vt:lpstr>
      <vt:lpstr>六、 实收调整业务流程</vt:lpstr>
      <vt:lpstr>六、 实收调整业务流程</vt:lpstr>
      <vt:lpstr>七、预收冲抵业务流程</vt:lpstr>
      <vt:lpstr>七、预收冲抵业务流程</vt:lpstr>
      <vt:lpstr>七、预收冲抵业务流程</vt:lpstr>
      <vt:lpstr>七、 预收冲抵业务流程</vt:lpstr>
      <vt:lpstr>七、 预收冲抵业务流程</vt:lpstr>
      <vt:lpstr>八、退款业务流程</vt:lpstr>
      <vt:lpstr>八、退款业务流程</vt:lpstr>
      <vt:lpstr>八、 退款业务流程</vt:lpstr>
      <vt:lpstr>八、退款业务流程</vt:lpstr>
      <vt:lpstr>八、退款业务流程</vt:lpstr>
      <vt:lpstr>八、退款业务流程</vt:lpstr>
      <vt:lpstr>八、退款业务流程</vt:lpstr>
      <vt:lpstr>八、退款业务流程</vt:lpstr>
      <vt:lpstr>九、系统间对账</vt:lpstr>
      <vt:lpstr>九、系统间对账</vt:lpstr>
      <vt:lpstr>九、系统间对账</vt:lpstr>
      <vt:lpstr>九、系统间对账</vt:lpstr>
      <vt:lpstr>九、系统间对账</vt:lpstr>
      <vt:lpstr>九、系统间对账</vt:lpstr>
      <vt:lpstr>九、系统间对账</vt:lpstr>
      <vt:lpstr>九、系统间对账</vt:lpstr>
      <vt:lpstr>九、系统间对账</vt:lpstr>
      <vt:lpstr>九、系统间对账</vt:lpstr>
      <vt:lpstr>PowerPoint 演示文稿</vt:lpstr>
      <vt:lpstr>特别声明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此处增加标题 注：云图标可根据标题长度移动</dc:title>
  <dc:creator>任元元</dc:creator>
  <cp:lastModifiedBy>Administrator</cp:lastModifiedBy>
  <cp:revision>612</cp:revision>
  <dcterms:created xsi:type="dcterms:W3CDTF">2012-06-08T03:03:35Z</dcterms:created>
  <dcterms:modified xsi:type="dcterms:W3CDTF">2018-11-13T07:30:08Z</dcterms:modified>
</cp:coreProperties>
</file>